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6" r:id="rId5"/>
  </p:sldMasterIdLst>
  <p:notesMasterIdLst>
    <p:notesMasterId r:id="rId60"/>
  </p:notesMasterIdLst>
  <p:handoutMasterIdLst>
    <p:handoutMasterId r:id="rId61"/>
  </p:handoutMasterIdLst>
  <p:sldIdLst>
    <p:sldId id="1135" r:id="rId6"/>
    <p:sldId id="1363" r:id="rId7"/>
    <p:sldId id="1245" r:id="rId8"/>
    <p:sldId id="1246" r:id="rId9"/>
    <p:sldId id="1247" r:id="rId10"/>
    <p:sldId id="1248" r:id="rId11"/>
    <p:sldId id="1254" r:id="rId12"/>
    <p:sldId id="1324" r:id="rId13"/>
    <p:sldId id="1291" r:id="rId14"/>
    <p:sldId id="1298" r:id="rId15"/>
    <p:sldId id="1362" r:id="rId16"/>
    <p:sldId id="1316" r:id="rId17"/>
    <p:sldId id="1345" r:id="rId18"/>
    <p:sldId id="1346" r:id="rId19"/>
    <p:sldId id="1347" r:id="rId20"/>
    <p:sldId id="1348" r:id="rId21"/>
    <p:sldId id="1349" r:id="rId22"/>
    <p:sldId id="1305" r:id="rId23"/>
    <p:sldId id="1351" r:id="rId24"/>
    <p:sldId id="1352" r:id="rId25"/>
    <p:sldId id="1353" r:id="rId26"/>
    <p:sldId id="1354" r:id="rId27"/>
    <p:sldId id="1300" r:id="rId28"/>
    <p:sldId id="1301" r:id="rId29"/>
    <p:sldId id="1302" r:id="rId30"/>
    <p:sldId id="1325" r:id="rId31"/>
    <p:sldId id="1303" r:id="rId32"/>
    <p:sldId id="1328" r:id="rId33"/>
    <p:sldId id="1260" r:id="rId34"/>
    <p:sldId id="1261" r:id="rId35"/>
    <p:sldId id="1338" r:id="rId36"/>
    <p:sldId id="1342" r:id="rId37"/>
    <p:sldId id="1361" r:id="rId38"/>
    <p:sldId id="1358" r:id="rId39"/>
    <p:sldId id="1360" r:id="rId40"/>
    <p:sldId id="1337" r:id="rId41"/>
    <p:sldId id="1262" r:id="rId42"/>
    <p:sldId id="1344" r:id="rId43"/>
    <p:sldId id="1364" r:id="rId44"/>
    <p:sldId id="1365" r:id="rId45"/>
    <p:sldId id="1366" r:id="rId46"/>
    <p:sldId id="1295" r:id="rId47"/>
    <p:sldId id="1340" r:id="rId48"/>
    <p:sldId id="1255" r:id="rId49"/>
    <p:sldId id="1276" r:id="rId50"/>
    <p:sldId id="1355" r:id="rId51"/>
    <p:sldId id="1275" r:id="rId52"/>
    <p:sldId id="1281" r:id="rId53"/>
    <p:sldId id="1326" r:id="rId54"/>
    <p:sldId id="1357" r:id="rId55"/>
    <p:sldId id="1150" r:id="rId56"/>
    <p:sldId id="1147" r:id="rId57"/>
    <p:sldId id="1356" r:id="rId58"/>
    <p:sldId id="1076"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363"/>
          </p14:sldIdLst>
        </p14:section>
        <p14:section name="Main Section" id="{AD84537E-6FD3-47B4-961D-4B78DF108230}">
          <p14:sldIdLst>
            <p14:sldId id="1245"/>
            <p14:sldId id="1246"/>
            <p14:sldId id="1247"/>
            <p14:sldId id="1248"/>
            <p14:sldId id="1254"/>
          </p14:sldIdLst>
        </p14:section>
        <p14:section name="Core: Protection + Platforms" id="{F9C30AB1-9134-4E24-A12F-ADF550527D77}">
          <p14:sldIdLst>
            <p14:sldId id="1324"/>
            <p14:sldId id="1291"/>
            <p14:sldId id="1298"/>
            <p14:sldId id="1362"/>
            <p14:sldId id="1316"/>
            <p14:sldId id="1345"/>
            <p14:sldId id="1346"/>
            <p14:sldId id="1347"/>
            <p14:sldId id="1348"/>
            <p14:sldId id="1349"/>
            <p14:sldId id="1305"/>
            <p14:sldId id="1351"/>
            <p14:sldId id="1352"/>
            <p14:sldId id="1353"/>
            <p14:sldId id="1354"/>
            <p14:sldId id="1300"/>
            <p14:sldId id="1301"/>
            <p14:sldId id="1302"/>
            <p14:sldId id="1325"/>
            <p14:sldId id="1303"/>
            <p14:sldId id="1328"/>
            <p14:sldId id="1260"/>
          </p14:sldIdLst>
        </p14:section>
        <p14:section name="Core: Collaboration" id="{0BD25C00-DA11-45EA-9BFF-EEDB6A5B65D1}">
          <p14:sldIdLst>
            <p14:sldId id="1261"/>
            <p14:sldId id="1338"/>
            <p14:sldId id="1342"/>
            <p14:sldId id="1361"/>
            <p14:sldId id="1358"/>
            <p14:sldId id="1360"/>
            <p14:sldId id="1337"/>
            <p14:sldId id="1262"/>
            <p14:sldId id="1344"/>
            <p14:sldId id="1364"/>
            <p14:sldId id="1365"/>
            <p14:sldId id="1366"/>
          </p14:sldIdLst>
        </p14:section>
        <p14:section name="Core: Security" id="{BCBCE661-58EB-4316-9F31-6CD120963E56}">
          <p14:sldIdLst>
            <p14:sldId id="1295"/>
            <p14:sldId id="1340"/>
            <p14:sldId id="1255"/>
            <p14:sldId id="1276"/>
            <p14:sldId id="1355"/>
            <p14:sldId id="1275"/>
          </p14:sldIdLst>
        </p14:section>
        <p14:section name="Core: Partners" id="{80D6A205-A25D-4F09-939A-C0A216C9C4EF}">
          <p14:sldIdLst>
            <p14:sldId id="1281"/>
            <p14:sldId id="1326"/>
          </p14:sldIdLst>
        </p14:section>
        <p14:section name="Special content" id="{6925D2A1-AD53-4951-AB34-79DFA02CD676}">
          <p14:sldIdLst>
            <p14:sldId id="1357"/>
            <p14:sldId id="1150"/>
            <p14:sldId id="1147"/>
            <p14:sldId id="135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0B186"/>
    <a:srgbClr val="007233"/>
    <a:srgbClr val="7FBA00"/>
    <a:srgbClr val="0072C6"/>
    <a:srgbClr val="B4009E"/>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6" autoAdjust="0"/>
    <p:restoredTop sz="96305" autoAdjust="0"/>
  </p:normalViewPr>
  <p:slideViewPr>
    <p:cSldViewPr snapToGrid="0">
      <p:cViewPr varScale="1">
        <p:scale>
          <a:sx n="68" d="100"/>
          <a:sy n="68" d="100"/>
        </p:scale>
        <p:origin x="610" y="67"/>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7EAE6-E92B-4D70-9AE4-98F6B41E4F5F}" type="doc">
      <dgm:prSet loTypeId="urn:microsoft.com/office/officeart/2005/8/layout/hProcess9" loCatId="process" qsTypeId="urn:microsoft.com/office/officeart/2005/8/quickstyle/simple4" qsCatId="simple" csTypeId="urn:microsoft.com/office/officeart/2005/8/colors/accent1_2" csCatId="accent1" phldr="1"/>
      <dgm:spPr/>
    </dgm:pt>
    <dgm:pt modelId="{3D17D6EF-2C20-44B9-A7DE-E55CF2E80848}">
      <dgm:prSet phldrT="[Text]"/>
      <dgm:spPr/>
      <dgm:t>
        <a:bodyPr/>
        <a:lstStyle/>
        <a:p>
          <a:r>
            <a:rPr lang="en-US" dirty="0" smtClean="0"/>
            <a:t>Invoke</a:t>
          </a:r>
          <a:br>
            <a:rPr lang="en-US" dirty="0" smtClean="0"/>
          </a:br>
          <a:r>
            <a:rPr lang="en-US" dirty="0" smtClean="0"/>
            <a:t>‘Share Protected’</a:t>
          </a:r>
          <a:endParaRPr lang="en-US" dirty="0"/>
        </a:p>
      </dgm:t>
    </dgm:pt>
    <dgm:pt modelId="{572B1A9E-D1A3-4D8D-84BF-3824BA3574F3}" type="parTrans" cxnId="{5500A22D-8BE0-4E13-850D-622912AA3EA6}">
      <dgm:prSet/>
      <dgm:spPr/>
      <dgm:t>
        <a:bodyPr/>
        <a:lstStyle/>
        <a:p>
          <a:endParaRPr lang="en-US"/>
        </a:p>
      </dgm:t>
    </dgm:pt>
    <dgm:pt modelId="{07139506-CB1F-42C5-A4B7-AB221A76324E}" type="sibTrans" cxnId="{5500A22D-8BE0-4E13-850D-622912AA3EA6}">
      <dgm:prSet/>
      <dgm:spPr/>
      <dgm:t>
        <a:bodyPr/>
        <a:lstStyle/>
        <a:p>
          <a:endParaRPr lang="en-US"/>
        </a:p>
      </dgm:t>
    </dgm:pt>
    <dgm:pt modelId="{1E6C974B-385D-469C-AABA-6D52578DD26C}">
      <dgm:prSet phldrT="[Text]"/>
      <dgm:spPr/>
      <dgm:t>
        <a:bodyPr/>
        <a:lstStyle/>
        <a:p>
          <a:r>
            <a:rPr lang="en-US" dirty="0" smtClean="0"/>
            <a:t>Pick People</a:t>
          </a:r>
        </a:p>
        <a:p>
          <a:r>
            <a:rPr lang="en-US" dirty="0" smtClean="0"/>
            <a:t>(email </a:t>
          </a:r>
          <a:r>
            <a:rPr lang="en-US" dirty="0" err="1" smtClean="0"/>
            <a:t>addrs</a:t>
          </a:r>
          <a:r>
            <a:rPr lang="en-US" dirty="0" smtClean="0"/>
            <a:t>)</a:t>
          </a:r>
          <a:endParaRPr lang="en-US" dirty="0"/>
        </a:p>
      </dgm:t>
    </dgm:pt>
    <dgm:pt modelId="{5826690B-0DD1-4C66-9EAC-7E73217F2772}" type="parTrans" cxnId="{D53598E8-241B-438F-92C5-86D1356A0257}">
      <dgm:prSet/>
      <dgm:spPr/>
      <dgm:t>
        <a:bodyPr/>
        <a:lstStyle/>
        <a:p>
          <a:endParaRPr lang="en-US"/>
        </a:p>
      </dgm:t>
    </dgm:pt>
    <dgm:pt modelId="{7C965FCE-01BA-480E-9015-B529C20D1DD0}" type="sibTrans" cxnId="{D53598E8-241B-438F-92C5-86D1356A0257}">
      <dgm:prSet/>
      <dgm:spPr/>
      <dgm:t>
        <a:bodyPr/>
        <a:lstStyle/>
        <a:p>
          <a:endParaRPr lang="en-US"/>
        </a:p>
      </dgm:t>
    </dgm:pt>
    <dgm:pt modelId="{D39FE872-8D23-4BDA-BB4B-6FA8543F5183}">
      <dgm:prSet phldrT="[Text]"/>
      <dgm:spPr/>
      <dgm:t>
        <a:bodyPr/>
        <a:lstStyle/>
        <a:p>
          <a:r>
            <a:rPr lang="en-US" dirty="0" smtClean="0"/>
            <a:t>Set </a:t>
          </a:r>
          <a:br>
            <a:rPr lang="en-US" dirty="0" smtClean="0"/>
          </a:br>
          <a:r>
            <a:rPr lang="en-US" dirty="0" smtClean="0"/>
            <a:t>desired</a:t>
          </a:r>
          <a:br>
            <a:rPr lang="en-US" dirty="0" smtClean="0"/>
          </a:br>
          <a:r>
            <a:rPr lang="en-US" dirty="0" smtClean="0"/>
            <a:t>Permissions</a:t>
          </a:r>
          <a:endParaRPr lang="en-US" dirty="0"/>
        </a:p>
      </dgm:t>
    </dgm:pt>
    <dgm:pt modelId="{9F48F724-9079-43A9-B494-B4E845319193}" type="parTrans" cxnId="{B82C849F-5582-484F-B0C0-34E68A07C91E}">
      <dgm:prSet/>
      <dgm:spPr/>
      <dgm:t>
        <a:bodyPr/>
        <a:lstStyle/>
        <a:p>
          <a:endParaRPr lang="en-US"/>
        </a:p>
      </dgm:t>
    </dgm:pt>
    <dgm:pt modelId="{EDB8F85E-FDAA-4821-81A8-EFA3027BAC19}" type="sibTrans" cxnId="{B82C849F-5582-484F-B0C0-34E68A07C91E}">
      <dgm:prSet/>
      <dgm:spPr/>
      <dgm:t>
        <a:bodyPr/>
        <a:lstStyle/>
        <a:p>
          <a:endParaRPr lang="en-US"/>
        </a:p>
      </dgm:t>
    </dgm:pt>
    <dgm:pt modelId="{EC56B4DF-293F-4562-910C-DE1D9D43D9B2}">
      <dgm:prSet phldrT="[Text]"/>
      <dgm:spPr/>
      <dgm:t>
        <a:bodyPr/>
        <a:lstStyle/>
        <a:p>
          <a:r>
            <a:rPr lang="en-US" dirty="0" smtClean="0"/>
            <a:t>Send</a:t>
          </a:r>
          <a:br>
            <a:rPr lang="en-US" dirty="0" smtClean="0"/>
          </a:br>
          <a:r>
            <a:rPr lang="en-US" dirty="0" smtClean="0"/>
            <a:t>Invite</a:t>
          </a:r>
          <a:br>
            <a:rPr lang="en-US" dirty="0" smtClean="0"/>
          </a:br>
          <a:r>
            <a:rPr lang="en-US" dirty="0" smtClean="0"/>
            <a:t>(email)</a:t>
          </a:r>
          <a:endParaRPr lang="en-US" dirty="0"/>
        </a:p>
      </dgm:t>
    </dgm:pt>
    <dgm:pt modelId="{DC38798E-22ED-4BE9-B132-D5D2E1047C72}" type="parTrans" cxnId="{319D9636-ACBC-4564-89B9-0178375EC079}">
      <dgm:prSet/>
      <dgm:spPr/>
      <dgm:t>
        <a:bodyPr/>
        <a:lstStyle/>
        <a:p>
          <a:endParaRPr lang="en-US"/>
        </a:p>
      </dgm:t>
    </dgm:pt>
    <dgm:pt modelId="{8E28B3C8-1587-4611-A386-6E7C1F8D6657}" type="sibTrans" cxnId="{319D9636-ACBC-4564-89B9-0178375EC079}">
      <dgm:prSet/>
      <dgm:spPr/>
      <dgm:t>
        <a:bodyPr/>
        <a:lstStyle/>
        <a:p>
          <a:endParaRPr lang="en-US"/>
        </a:p>
      </dgm:t>
    </dgm:pt>
    <dgm:pt modelId="{CDB97D2D-09F6-4973-BF34-76281FABB028}" type="pres">
      <dgm:prSet presAssocID="{2187EAE6-E92B-4D70-9AE4-98F6B41E4F5F}" presName="CompostProcess" presStyleCnt="0">
        <dgm:presLayoutVars>
          <dgm:dir/>
          <dgm:resizeHandles val="exact"/>
        </dgm:presLayoutVars>
      </dgm:prSet>
      <dgm:spPr/>
    </dgm:pt>
    <dgm:pt modelId="{51E3FD27-8C33-43F7-9980-6D67A3D2636E}" type="pres">
      <dgm:prSet presAssocID="{2187EAE6-E92B-4D70-9AE4-98F6B41E4F5F}" presName="arrow" presStyleLbl="bgShp" presStyleIdx="0" presStyleCnt="1" custLinFactNeighborY="-293"/>
      <dgm:spPr/>
    </dgm:pt>
    <dgm:pt modelId="{75220CE2-BE21-4EFB-930E-600A98FA62AF}" type="pres">
      <dgm:prSet presAssocID="{2187EAE6-E92B-4D70-9AE4-98F6B41E4F5F}" presName="linearProcess" presStyleCnt="0"/>
      <dgm:spPr/>
    </dgm:pt>
    <dgm:pt modelId="{FF4A9C09-73FE-4595-BC9D-1B695414B63D}" type="pres">
      <dgm:prSet presAssocID="{3D17D6EF-2C20-44B9-A7DE-E55CF2E80848}" presName="textNode" presStyleLbl="node1" presStyleIdx="0" presStyleCnt="4">
        <dgm:presLayoutVars>
          <dgm:bulletEnabled val="1"/>
        </dgm:presLayoutVars>
      </dgm:prSet>
      <dgm:spPr/>
      <dgm:t>
        <a:bodyPr/>
        <a:lstStyle/>
        <a:p>
          <a:endParaRPr lang="en-US"/>
        </a:p>
      </dgm:t>
    </dgm:pt>
    <dgm:pt modelId="{7A0E2024-E7D7-4BA8-B1B6-FDAB94FAA6D7}" type="pres">
      <dgm:prSet presAssocID="{07139506-CB1F-42C5-A4B7-AB221A76324E}" presName="sibTrans" presStyleCnt="0"/>
      <dgm:spPr/>
    </dgm:pt>
    <dgm:pt modelId="{4588795D-5B44-4CD5-A4E0-31FC736DDE0C}" type="pres">
      <dgm:prSet presAssocID="{1E6C974B-385D-469C-AABA-6D52578DD26C}" presName="textNode" presStyleLbl="node1" presStyleIdx="1" presStyleCnt="4">
        <dgm:presLayoutVars>
          <dgm:bulletEnabled val="1"/>
        </dgm:presLayoutVars>
      </dgm:prSet>
      <dgm:spPr/>
      <dgm:t>
        <a:bodyPr/>
        <a:lstStyle/>
        <a:p>
          <a:endParaRPr lang="en-US"/>
        </a:p>
      </dgm:t>
    </dgm:pt>
    <dgm:pt modelId="{89874655-1B92-437B-9B73-01F2744F02C4}" type="pres">
      <dgm:prSet presAssocID="{7C965FCE-01BA-480E-9015-B529C20D1DD0}" presName="sibTrans" presStyleCnt="0"/>
      <dgm:spPr/>
    </dgm:pt>
    <dgm:pt modelId="{80662C94-8572-47BF-82D0-2D7C67804336}" type="pres">
      <dgm:prSet presAssocID="{D39FE872-8D23-4BDA-BB4B-6FA8543F5183}" presName="textNode" presStyleLbl="node1" presStyleIdx="2" presStyleCnt="4">
        <dgm:presLayoutVars>
          <dgm:bulletEnabled val="1"/>
        </dgm:presLayoutVars>
      </dgm:prSet>
      <dgm:spPr/>
      <dgm:t>
        <a:bodyPr/>
        <a:lstStyle/>
        <a:p>
          <a:endParaRPr lang="en-US"/>
        </a:p>
      </dgm:t>
    </dgm:pt>
    <dgm:pt modelId="{5BF917A0-7171-4630-8BB7-0381E4633D0D}" type="pres">
      <dgm:prSet presAssocID="{EDB8F85E-FDAA-4821-81A8-EFA3027BAC19}" presName="sibTrans" presStyleCnt="0"/>
      <dgm:spPr/>
    </dgm:pt>
    <dgm:pt modelId="{36D43DD1-EB15-4B8F-A878-EEE3BD22B7E9}" type="pres">
      <dgm:prSet presAssocID="{EC56B4DF-293F-4562-910C-DE1D9D43D9B2}" presName="textNode" presStyleLbl="node1" presStyleIdx="3" presStyleCnt="4">
        <dgm:presLayoutVars>
          <dgm:bulletEnabled val="1"/>
        </dgm:presLayoutVars>
      </dgm:prSet>
      <dgm:spPr/>
      <dgm:t>
        <a:bodyPr/>
        <a:lstStyle/>
        <a:p>
          <a:endParaRPr lang="en-US"/>
        </a:p>
      </dgm:t>
    </dgm:pt>
  </dgm:ptLst>
  <dgm:cxnLst>
    <dgm:cxn modelId="{50802E66-872C-4B71-BB64-67D18ACC8E85}" type="presOf" srcId="{3D17D6EF-2C20-44B9-A7DE-E55CF2E80848}" destId="{FF4A9C09-73FE-4595-BC9D-1B695414B63D}" srcOrd="0" destOrd="0" presId="urn:microsoft.com/office/officeart/2005/8/layout/hProcess9"/>
    <dgm:cxn modelId="{4CA78EEC-0BC1-4C31-9850-07521B32C14F}" type="presOf" srcId="{1E6C974B-385D-469C-AABA-6D52578DD26C}" destId="{4588795D-5B44-4CD5-A4E0-31FC736DDE0C}" srcOrd="0" destOrd="0" presId="urn:microsoft.com/office/officeart/2005/8/layout/hProcess9"/>
    <dgm:cxn modelId="{53C7C614-9F92-4B4A-9F78-6C23955C8137}" type="presOf" srcId="{2187EAE6-E92B-4D70-9AE4-98F6B41E4F5F}" destId="{CDB97D2D-09F6-4973-BF34-76281FABB028}" srcOrd="0" destOrd="0" presId="urn:microsoft.com/office/officeart/2005/8/layout/hProcess9"/>
    <dgm:cxn modelId="{57DDF612-EEDE-47F8-A378-845145930EE2}" type="presOf" srcId="{D39FE872-8D23-4BDA-BB4B-6FA8543F5183}" destId="{80662C94-8572-47BF-82D0-2D7C67804336}" srcOrd="0" destOrd="0" presId="urn:microsoft.com/office/officeart/2005/8/layout/hProcess9"/>
    <dgm:cxn modelId="{6A19A163-2FF4-45DD-B930-EF4DF247FEB1}" type="presOf" srcId="{EC56B4DF-293F-4562-910C-DE1D9D43D9B2}" destId="{36D43DD1-EB15-4B8F-A878-EEE3BD22B7E9}" srcOrd="0" destOrd="0" presId="urn:microsoft.com/office/officeart/2005/8/layout/hProcess9"/>
    <dgm:cxn modelId="{B82C849F-5582-484F-B0C0-34E68A07C91E}" srcId="{2187EAE6-E92B-4D70-9AE4-98F6B41E4F5F}" destId="{D39FE872-8D23-4BDA-BB4B-6FA8543F5183}" srcOrd="2" destOrd="0" parTransId="{9F48F724-9079-43A9-B494-B4E845319193}" sibTransId="{EDB8F85E-FDAA-4821-81A8-EFA3027BAC19}"/>
    <dgm:cxn modelId="{D53598E8-241B-438F-92C5-86D1356A0257}" srcId="{2187EAE6-E92B-4D70-9AE4-98F6B41E4F5F}" destId="{1E6C974B-385D-469C-AABA-6D52578DD26C}" srcOrd="1" destOrd="0" parTransId="{5826690B-0DD1-4C66-9EAC-7E73217F2772}" sibTransId="{7C965FCE-01BA-480E-9015-B529C20D1DD0}"/>
    <dgm:cxn modelId="{5500A22D-8BE0-4E13-850D-622912AA3EA6}" srcId="{2187EAE6-E92B-4D70-9AE4-98F6B41E4F5F}" destId="{3D17D6EF-2C20-44B9-A7DE-E55CF2E80848}" srcOrd="0" destOrd="0" parTransId="{572B1A9E-D1A3-4D8D-84BF-3824BA3574F3}" sibTransId="{07139506-CB1F-42C5-A4B7-AB221A76324E}"/>
    <dgm:cxn modelId="{319D9636-ACBC-4564-89B9-0178375EC079}" srcId="{2187EAE6-E92B-4D70-9AE4-98F6B41E4F5F}" destId="{EC56B4DF-293F-4562-910C-DE1D9D43D9B2}" srcOrd="3" destOrd="0" parTransId="{DC38798E-22ED-4BE9-B132-D5D2E1047C72}" sibTransId="{8E28B3C8-1587-4611-A386-6E7C1F8D6657}"/>
    <dgm:cxn modelId="{ECD58841-32FD-4911-9681-CFB34535C18D}" type="presParOf" srcId="{CDB97D2D-09F6-4973-BF34-76281FABB028}" destId="{51E3FD27-8C33-43F7-9980-6D67A3D2636E}" srcOrd="0" destOrd="0" presId="urn:microsoft.com/office/officeart/2005/8/layout/hProcess9"/>
    <dgm:cxn modelId="{F308726D-5851-4A95-9B9E-B19A6DF75FBC}" type="presParOf" srcId="{CDB97D2D-09F6-4973-BF34-76281FABB028}" destId="{75220CE2-BE21-4EFB-930E-600A98FA62AF}" srcOrd="1" destOrd="0" presId="urn:microsoft.com/office/officeart/2005/8/layout/hProcess9"/>
    <dgm:cxn modelId="{A11EA1F4-48C8-463D-ACB0-0A885EF2A864}" type="presParOf" srcId="{75220CE2-BE21-4EFB-930E-600A98FA62AF}" destId="{FF4A9C09-73FE-4595-BC9D-1B695414B63D}" srcOrd="0" destOrd="0" presId="urn:microsoft.com/office/officeart/2005/8/layout/hProcess9"/>
    <dgm:cxn modelId="{C34FE256-6AC2-4EAC-91B7-4EA30E3048AD}" type="presParOf" srcId="{75220CE2-BE21-4EFB-930E-600A98FA62AF}" destId="{7A0E2024-E7D7-4BA8-B1B6-FDAB94FAA6D7}" srcOrd="1" destOrd="0" presId="urn:microsoft.com/office/officeart/2005/8/layout/hProcess9"/>
    <dgm:cxn modelId="{BB2E0D90-9A0B-4876-908B-E20A59356DBC}" type="presParOf" srcId="{75220CE2-BE21-4EFB-930E-600A98FA62AF}" destId="{4588795D-5B44-4CD5-A4E0-31FC736DDE0C}" srcOrd="2" destOrd="0" presId="urn:microsoft.com/office/officeart/2005/8/layout/hProcess9"/>
    <dgm:cxn modelId="{8DF0B908-C3C8-4E85-92C0-6B519E40FCD9}" type="presParOf" srcId="{75220CE2-BE21-4EFB-930E-600A98FA62AF}" destId="{89874655-1B92-437B-9B73-01F2744F02C4}" srcOrd="3" destOrd="0" presId="urn:microsoft.com/office/officeart/2005/8/layout/hProcess9"/>
    <dgm:cxn modelId="{51806904-61B5-459D-ACF9-183739375A6F}" type="presParOf" srcId="{75220CE2-BE21-4EFB-930E-600A98FA62AF}" destId="{80662C94-8572-47BF-82D0-2D7C67804336}" srcOrd="4" destOrd="0" presId="urn:microsoft.com/office/officeart/2005/8/layout/hProcess9"/>
    <dgm:cxn modelId="{040F9D33-687A-4D62-9DB0-8BB54F872E9F}" type="presParOf" srcId="{75220CE2-BE21-4EFB-930E-600A98FA62AF}" destId="{5BF917A0-7171-4630-8BB7-0381E4633D0D}" srcOrd="5" destOrd="0" presId="urn:microsoft.com/office/officeart/2005/8/layout/hProcess9"/>
    <dgm:cxn modelId="{0BDE56D1-1427-452A-8EF1-83177324549B}" type="presParOf" srcId="{75220CE2-BE21-4EFB-930E-600A98FA62AF}" destId="{36D43DD1-EB15-4B8F-A878-EEE3BD22B7E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7EAE6-E92B-4D70-9AE4-98F6B41E4F5F}" type="doc">
      <dgm:prSet loTypeId="urn:microsoft.com/office/officeart/2005/8/layout/hProcess9" loCatId="process" qsTypeId="urn:microsoft.com/office/officeart/2005/8/quickstyle/simple3" qsCatId="simple" csTypeId="urn:microsoft.com/office/officeart/2005/8/colors/accent2_2" csCatId="accent2" phldr="1"/>
      <dgm:spPr/>
    </dgm:pt>
    <dgm:pt modelId="{3D17D6EF-2C20-44B9-A7DE-E55CF2E80848}">
      <dgm:prSet phldrT="[Text]"/>
      <dgm:spPr/>
      <dgm:t>
        <a:bodyPr/>
        <a:lstStyle/>
        <a:p>
          <a:r>
            <a:rPr lang="en-US" dirty="0" smtClean="0"/>
            <a:t>Receive email</a:t>
          </a:r>
          <a:endParaRPr lang="en-US" dirty="0"/>
        </a:p>
      </dgm:t>
    </dgm:pt>
    <dgm:pt modelId="{572B1A9E-D1A3-4D8D-84BF-3824BA3574F3}" type="parTrans" cxnId="{5500A22D-8BE0-4E13-850D-622912AA3EA6}">
      <dgm:prSet/>
      <dgm:spPr/>
      <dgm:t>
        <a:bodyPr/>
        <a:lstStyle/>
        <a:p>
          <a:endParaRPr lang="en-US"/>
        </a:p>
      </dgm:t>
    </dgm:pt>
    <dgm:pt modelId="{07139506-CB1F-42C5-A4B7-AB221A76324E}" type="sibTrans" cxnId="{5500A22D-8BE0-4E13-850D-622912AA3EA6}">
      <dgm:prSet/>
      <dgm:spPr/>
      <dgm:t>
        <a:bodyPr/>
        <a:lstStyle/>
        <a:p>
          <a:endParaRPr lang="en-US"/>
        </a:p>
      </dgm:t>
    </dgm:pt>
    <dgm:pt modelId="{1E6C974B-385D-469C-AABA-6D52578DD26C}">
      <dgm:prSet phldrT="[Text]"/>
      <dgm:spPr/>
      <dgm:t>
        <a:bodyPr/>
        <a:lstStyle/>
        <a:p>
          <a:r>
            <a:rPr lang="en-US" dirty="0" smtClean="0"/>
            <a:t>Sign in</a:t>
          </a:r>
          <a:br>
            <a:rPr lang="en-US" dirty="0" smtClean="0"/>
          </a:br>
          <a:r>
            <a:rPr lang="en-US" dirty="0" smtClean="0"/>
            <a:t>or</a:t>
          </a:r>
          <a:br>
            <a:rPr lang="en-US" dirty="0" smtClean="0"/>
          </a:br>
          <a:r>
            <a:rPr lang="en-US" dirty="0" smtClean="0"/>
            <a:t>Sign up</a:t>
          </a:r>
          <a:endParaRPr lang="en-US" dirty="0"/>
        </a:p>
      </dgm:t>
    </dgm:pt>
    <dgm:pt modelId="{5826690B-0DD1-4C66-9EAC-7E73217F2772}" type="parTrans" cxnId="{D53598E8-241B-438F-92C5-86D1356A0257}">
      <dgm:prSet/>
      <dgm:spPr/>
      <dgm:t>
        <a:bodyPr/>
        <a:lstStyle/>
        <a:p>
          <a:endParaRPr lang="en-US"/>
        </a:p>
      </dgm:t>
    </dgm:pt>
    <dgm:pt modelId="{7C965FCE-01BA-480E-9015-B529C20D1DD0}" type="sibTrans" cxnId="{D53598E8-241B-438F-92C5-86D1356A0257}">
      <dgm:prSet/>
      <dgm:spPr/>
      <dgm:t>
        <a:bodyPr/>
        <a:lstStyle/>
        <a:p>
          <a:endParaRPr lang="en-US"/>
        </a:p>
      </dgm:t>
    </dgm:pt>
    <dgm:pt modelId="{D39FE872-8D23-4BDA-BB4B-6FA8543F5183}">
      <dgm:prSet phldrT="[Text]"/>
      <dgm:spPr/>
      <dgm:t>
        <a:bodyPr/>
        <a:lstStyle/>
        <a:p>
          <a:r>
            <a:rPr lang="en-US" dirty="0" smtClean="0"/>
            <a:t>Open document</a:t>
          </a:r>
          <a:endParaRPr lang="en-US" dirty="0"/>
        </a:p>
      </dgm:t>
    </dgm:pt>
    <dgm:pt modelId="{9F48F724-9079-43A9-B494-B4E845319193}" type="parTrans" cxnId="{B82C849F-5582-484F-B0C0-34E68A07C91E}">
      <dgm:prSet/>
      <dgm:spPr/>
      <dgm:t>
        <a:bodyPr/>
        <a:lstStyle/>
        <a:p>
          <a:endParaRPr lang="en-US"/>
        </a:p>
      </dgm:t>
    </dgm:pt>
    <dgm:pt modelId="{EDB8F85E-FDAA-4821-81A8-EFA3027BAC19}" type="sibTrans" cxnId="{B82C849F-5582-484F-B0C0-34E68A07C91E}">
      <dgm:prSet/>
      <dgm:spPr/>
      <dgm:t>
        <a:bodyPr/>
        <a:lstStyle/>
        <a:p>
          <a:endParaRPr lang="en-US"/>
        </a:p>
      </dgm:t>
    </dgm:pt>
    <dgm:pt modelId="{CDB97D2D-09F6-4973-BF34-76281FABB028}" type="pres">
      <dgm:prSet presAssocID="{2187EAE6-E92B-4D70-9AE4-98F6B41E4F5F}" presName="CompostProcess" presStyleCnt="0">
        <dgm:presLayoutVars>
          <dgm:dir/>
          <dgm:resizeHandles val="exact"/>
        </dgm:presLayoutVars>
      </dgm:prSet>
      <dgm:spPr/>
    </dgm:pt>
    <dgm:pt modelId="{51E3FD27-8C33-43F7-9980-6D67A3D2636E}" type="pres">
      <dgm:prSet presAssocID="{2187EAE6-E92B-4D70-9AE4-98F6B41E4F5F}" presName="arrow" presStyleLbl="bgShp" presStyleIdx="0" presStyleCnt="1"/>
      <dgm:spPr/>
    </dgm:pt>
    <dgm:pt modelId="{75220CE2-BE21-4EFB-930E-600A98FA62AF}" type="pres">
      <dgm:prSet presAssocID="{2187EAE6-E92B-4D70-9AE4-98F6B41E4F5F}" presName="linearProcess" presStyleCnt="0"/>
      <dgm:spPr/>
    </dgm:pt>
    <dgm:pt modelId="{FF4A9C09-73FE-4595-BC9D-1B695414B63D}" type="pres">
      <dgm:prSet presAssocID="{3D17D6EF-2C20-44B9-A7DE-E55CF2E80848}" presName="textNode" presStyleLbl="node1" presStyleIdx="0" presStyleCnt="3">
        <dgm:presLayoutVars>
          <dgm:bulletEnabled val="1"/>
        </dgm:presLayoutVars>
      </dgm:prSet>
      <dgm:spPr/>
      <dgm:t>
        <a:bodyPr/>
        <a:lstStyle/>
        <a:p>
          <a:endParaRPr lang="en-US"/>
        </a:p>
      </dgm:t>
    </dgm:pt>
    <dgm:pt modelId="{7A0E2024-E7D7-4BA8-B1B6-FDAB94FAA6D7}" type="pres">
      <dgm:prSet presAssocID="{07139506-CB1F-42C5-A4B7-AB221A76324E}" presName="sibTrans" presStyleCnt="0"/>
      <dgm:spPr/>
    </dgm:pt>
    <dgm:pt modelId="{4588795D-5B44-4CD5-A4E0-31FC736DDE0C}" type="pres">
      <dgm:prSet presAssocID="{1E6C974B-385D-469C-AABA-6D52578DD26C}" presName="textNode" presStyleLbl="node1" presStyleIdx="1" presStyleCnt="3">
        <dgm:presLayoutVars>
          <dgm:bulletEnabled val="1"/>
        </dgm:presLayoutVars>
      </dgm:prSet>
      <dgm:spPr/>
      <dgm:t>
        <a:bodyPr/>
        <a:lstStyle/>
        <a:p>
          <a:endParaRPr lang="en-US"/>
        </a:p>
      </dgm:t>
    </dgm:pt>
    <dgm:pt modelId="{89874655-1B92-437B-9B73-01F2744F02C4}" type="pres">
      <dgm:prSet presAssocID="{7C965FCE-01BA-480E-9015-B529C20D1DD0}" presName="sibTrans" presStyleCnt="0"/>
      <dgm:spPr/>
    </dgm:pt>
    <dgm:pt modelId="{80662C94-8572-47BF-82D0-2D7C67804336}" type="pres">
      <dgm:prSet presAssocID="{D39FE872-8D23-4BDA-BB4B-6FA8543F5183}" presName="textNode" presStyleLbl="node1" presStyleIdx="2" presStyleCnt="3">
        <dgm:presLayoutVars>
          <dgm:bulletEnabled val="1"/>
        </dgm:presLayoutVars>
      </dgm:prSet>
      <dgm:spPr/>
      <dgm:t>
        <a:bodyPr/>
        <a:lstStyle/>
        <a:p>
          <a:endParaRPr lang="en-US"/>
        </a:p>
      </dgm:t>
    </dgm:pt>
  </dgm:ptLst>
  <dgm:cxnLst>
    <dgm:cxn modelId="{271E73EB-DD2C-4196-B0D2-9151D954B907}" type="presOf" srcId="{D39FE872-8D23-4BDA-BB4B-6FA8543F5183}" destId="{80662C94-8572-47BF-82D0-2D7C67804336}" srcOrd="0" destOrd="0" presId="urn:microsoft.com/office/officeart/2005/8/layout/hProcess9"/>
    <dgm:cxn modelId="{2C31B46A-702F-412F-A2EE-214A22072874}" type="presOf" srcId="{1E6C974B-385D-469C-AABA-6D52578DD26C}" destId="{4588795D-5B44-4CD5-A4E0-31FC736DDE0C}" srcOrd="0" destOrd="0" presId="urn:microsoft.com/office/officeart/2005/8/layout/hProcess9"/>
    <dgm:cxn modelId="{5500A22D-8BE0-4E13-850D-622912AA3EA6}" srcId="{2187EAE6-E92B-4D70-9AE4-98F6B41E4F5F}" destId="{3D17D6EF-2C20-44B9-A7DE-E55CF2E80848}" srcOrd="0" destOrd="0" parTransId="{572B1A9E-D1A3-4D8D-84BF-3824BA3574F3}" sibTransId="{07139506-CB1F-42C5-A4B7-AB221A76324E}"/>
    <dgm:cxn modelId="{3A91A2D1-F733-42CC-B0BD-A9B93307F9F1}" type="presOf" srcId="{3D17D6EF-2C20-44B9-A7DE-E55CF2E80848}" destId="{FF4A9C09-73FE-4595-BC9D-1B695414B63D}" srcOrd="0" destOrd="0" presId="urn:microsoft.com/office/officeart/2005/8/layout/hProcess9"/>
    <dgm:cxn modelId="{D53598E8-241B-438F-92C5-86D1356A0257}" srcId="{2187EAE6-E92B-4D70-9AE4-98F6B41E4F5F}" destId="{1E6C974B-385D-469C-AABA-6D52578DD26C}" srcOrd="1" destOrd="0" parTransId="{5826690B-0DD1-4C66-9EAC-7E73217F2772}" sibTransId="{7C965FCE-01BA-480E-9015-B529C20D1DD0}"/>
    <dgm:cxn modelId="{258EB6E5-3792-4D62-860A-6A207A7169F4}" type="presOf" srcId="{2187EAE6-E92B-4D70-9AE4-98F6B41E4F5F}" destId="{CDB97D2D-09F6-4973-BF34-76281FABB028}" srcOrd="0" destOrd="0" presId="urn:microsoft.com/office/officeart/2005/8/layout/hProcess9"/>
    <dgm:cxn modelId="{B82C849F-5582-484F-B0C0-34E68A07C91E}" srcId="{2187EAE6-E92B-4D70-9AE4-98F6B41E4F5F}" destId="{D39FE872-8D23-4BDA-BB4B-6FA8543F5183}" srcOrd="2" destOrd="0" parTransId="{9F48F724-9079-43A9-B494-B4E845319193}" sibTransId="{EDB8F85E-FDAA-4821-81A8-EFA3027BAC19}"/>
    <dgm:cxn modelId="{94580799-CF71-48C3-9A93-F3EC23EEC4FB}" type="presParOf" srcId="{CDB97D2D-09F6-4973-BF34-76281FABB028}" destId="{51E3FD27-8C33-43F7-9980-6D67A3D2636E}" srcOrd="0" destOrd="0" presId="urn:microsoft.com/office/officeart/2005/8/layout/hProcess9"/>
    <dgm:cxn modelId="{948D7ABB-6938-4C80-B948-CD4F28193408}" type="presParOf" srcId="{CDB97D2D-09F6-4973-BF34-76281FABB028}" destId="{75220CE2-BE21-4EFB-930E-600A98FA62AF}" srcOrd="1" destOrd="0" presId="urn:microsoft.com/office/officeart/2005/8/layout/hProcess9"/>
    <dgm:cxn modelId="{45920CCA-DD97-4656-AB61-AE142AF9204E}" type="presParOf" srcId="{75220CE2-BE21-4EFB-930E-600A98FA62AF}" destId="{FF4A9C09-73FE-4595-BC9D-1B695414B63D}" srcOrd="0" destOrd="0" presId="urn:microsoft.com/office/officeart/2005/8/layout/hProcess9"/>
    <dgm:cxn modelId="{04E30BC8-86B9-40FC-A8EF-D07CD4227DC2}" type="presParOf" srcId="{75220CE2-BE21-4EFB-930E-600A98FA62AF}" destId="{7A0E2024-E7D7-4BA8-B1B6-FDAB94FAA6D7}" srcOrd="1" destOrd="0" presId="urn:microsoft.com/office/officeart/2005/8/layout/hProcess9"/>
    <dgm:cxn modelId="{B0D43BC3-D411-40D3-8B3A-173C681C5AE5}" type="presParOf" srcId="{75220CE2-BE21-4EFB-930E-600A98FA62AF}" destId="{4588795D-5B44-4CD5-A4E0-31FC736DDE0C}" srcOrd="2" destOrd="0" presId="urn:microsoft.com/office/officeart/2005/8/layout/hProcess9"/>
    <dgm:cxn modelId="{02B98CC1-4119-41F2-BB2A-C0BDC11DC657}" type="presParOf" srcId="{75220CE2-BE21-4EFB-930E-600A98FA62AF}" destId="{89874655-1B92-437B-9B73-01F2744F02C4}" srcOrd="3" destOrd="0" presId="urn:microsoft.com/office/officeart/2005/8/layout/hProcess9"/>
    <dgm:cxn modelId="{58B302D2-9BEE-497B-B6D0-282B1A30E863}" type="presParOf" srcId="{75220CE2-BE21-4EFB-930E-600A98FA62AF}" destId="{80662C94-8572-47BF-82D0-2D7C67804336}"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9/17/2013 2:07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9/17/2013 2:07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9/17/2013 2:07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9/17/2013 2:07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9/17/2013 2:07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9/17/2013 2:07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48516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9/17/2013 2:07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9/17/2013 2:07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70" y="4295637"/>
            <a:ext cx="5117866" cy="210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99" y="6583023"/>
            <a:ext cx="5920260" cy="186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8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9/17/2013 2:07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83961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9/17/2013 2:07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6564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Channel 9 Info Protection Series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D6E339-5864-4975-B4F9-BB6785B85075}" type="datetime1">
              <a:rPr lang="en-US" smtClean="0"/>
              <a:t>9/17/2013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27283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9/17/2013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07087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9/17/2013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70708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9/17/2013 2:07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385237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29660" y="1476622"/>
            <a:ext cx="11375535" cy="209288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72843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25790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7080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166E57C9-9124-4B0C-A974-3A2404DCC2A9}" type="datetimeFigureOut">
              <a:rPr lang="en-US" smtClean="0"/>
              <a:t>9/17/2013</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AB6D2C1D-786A-465D-AB7F-917DE788C2F6}" type="slidenum">
              <a:rPr lang="en-US" smtClean="0"/>
              <a:t>‹#›</a:t>
            </a:fld>
            <a:endParaRPr lang="en-US"/>
          </a:p>
        </p:txBody>
      </p:sp>
    </p:spTree>
    <p:extLst>
      <p:ext uri="{BB962C8B-B14F-4D97-AF65-F5344CB8AC3E}">
        <p14:creationId xmlns:p14="http://schemas.microsoft.com/office/powerpoint/2010/main" val="4031919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6" y="2172837"/>
            <a:ext cx="10571004" cy="14992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65471" y="3963564"/>
            <a:ext cx="8705533" cy="1787490"/>
          </a:xfrm>
        </p:spPr>
        <p:txBody>
          <a:bodyPr/>
          <a:lstStyle>
            <a:lvl1pPr marL="0" indent="0" algn="ctr">
              <a:buNone/>
              <a:defRPr>
                <a:solidFill>
                  <a:schemeClr val="tx1">
                    <a:tint val="75000"/>
                  </a:schemeClr>
                </a:solidFill>
              </a:defRPr>
            </a:lvl1pPr>
            <a:lvl2pPr marL="555132" indent="0" algn="ctr">
              <a:buNone/>
              <a:defRPr>
                <a:solidFill>
                  <a:schemeClr val="tx1">
                    <a:tint val="75000"/>
                  </a:schemeClr>
                </a:solidFill>
              </a:defRPr>
            </a:lvl2pPr>
            <a:lvl3pPr marL="1110264" indent="0" algn="ctr">
              <a:buNone/>
              <a:defRPr>
                <a:solidFill>
                  <a:schemeClr val="tx1">
                    <a:tint val="75000"/>
                  </a:schemeClr>
                </a:solidFill>
              </a:defRPr>
            </a:lvl3pPr>
            <a:lvl4pPr marL="1665397" indent="0" algn="ctr">
              <a:buNone/>
              <a:defRPr>
                <a:solidFill>
                  <a:schemeClr val="tx1">
                    <a:tint val="75000"/>
                  </a:schemeClr>
                </a:solidFill>
              </a:defRPr>
            </a:lvl4pPr>
            <a:lvl5pPr marL="2220529" indent="0" algn="ctr">
              <a:buNone/>
              <a:defRPr>
                <a:solidFill>
                  <a:schemeClr val="tx1">
                    <a:tint val="75000"/>
                  </a:schemeClr>
                </a:solidFill>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9554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7792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1389190"/>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2964579"/>
            <a:ext cx="10571004" cy="1530052"/>
          </a:xfrm>
        </p:spPr>
        <p:txBody>
          <a:bodyPr anchor="b"/>
          <a:lstStyle>
            <a:lvl1pPr marL="0" indent="0">
              <a:buNone/>
              <a:defRPr sz="2400">
                <a:solidFill>
                  <a:schemeClr val="tx1">
                    <a:tint val="75000"/>
                  </a:schemeClr>
                </a:solidFill>
              </a:defRPr>
            </a:lvl1pPr>
            <a:lvl2pPr marL="555132" indent="0">
              <a:buNone/>
              <a:defRPr sz="2200">
                <a:solidFill>
                  <a:schemeClr val="tx1">
                    <a:tint val="75000"/>
                  </a:schemeClr>
                </a:solidFill>
              </a:defRPr>
            </a:lvl2pPr>
            <a:lvl3pPr marL="1110264" indent="0">
              <a:buNone/>
              <a:defRPr sz="1900">
                <a:solidFill>
                  <a:schemeClr val="tx1">
                    <a:tint val="75000"/>
                  </a:schemeClr>
                </a:solidFill>
              </a:defRPr>
            </a:lvl3pPr>
            <a:lvl4pPr marL="1665397" indent="0">
              <a:buNone/>
              <a:defRPr sz="1700">
                <a:solidFill>
                  <a:schemeClr val="tx1">
                    <a:tint val="75000"/>
                  </a:schemeClr>
                </a:solidFill>
              </a:defRPr>
            </a:lvl4pPr>
            <a:lvl5pPr marL="2220529" indent="0">
              <a:buNone/>
              <a:defRPr sz="1700">
                <a:solidFill>
                  <a:schemeClr val="tx1">
                    <a:tint val="75000"/>
                  </a:schemeClr>
                </a:solidFill>
              </a:defRPr>
            </a:lvl5pPr>
            <a:lvl6pPr marL="2775661" indent="0">
              <a:buNone/>
              <a:defRPr sz="1700">
                <a:solidFill>
                  <a:schemeClr val="tx1">
                    <a:tint val="75000"/>
                  </a:schemeClr>
                </a:solidFill>
              </a:defRPr>
            </a:lvl6pPr>
            <a:lvl7pPr marL="3330793" indent="0">
              <a:buNone/>
              <a:defRPr sz="1700">
                <a:solidFill>
                  <a:schemeClr val="tx1">
                    <a:tint val="75000"/>
                  </a:schemeClr>
                </a:solidFill>
              </a:defRPr>
            </a:lvl7pPr>
            <a:lvl8pPr marL="3885926" indent="0">
              <a:buNone/>
              <a:defRPr sz="1700">
                <a:solidFill>
                  <a:schemeClr val="tx1">
                    <a:tint val="75000"/>
                  </a:schemeClr>
                </a:solidFill>
              </a:defRPr>
            </a:lvl8pPr>
            <a:lvl9pPr marL="444105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556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632056"/>
            <a:ext cx="5492776" cy="46160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6"/>
            <a:ext cx="5492776" cy="46160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2731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936" cy="652498"/>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7" y="1565673"/>
            <a:ext cx="5497095" cy="652498"/>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317557" y="2218171"/>
            <a:ext cx="5497095" cy="402994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5826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9160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17396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4" y="278486"/>
            <a:ext cx="4091515" cy="1185183"/>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62316" y="278486"/>
            <a:ext cx="6952335" cy="596963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4" y="1463670"/>
            <a:ext cx="4091515" cy="4784450"/>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280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37636" y="624974"/>
            <a:ext cx="7461885" cy="4196715"/>
          </a:xfrm>
        </p:spPr>
        <p:txBody>
          <a:bodyPr/>
          <a:lstStyle>
            <a:lvl1pPr marL="0" indent="0">
              <a:buNone/>
              <a:defRPr sz="3900"/>
            </a:lvl1pPr>
            <a:lvl2pPr marL="555132" indent="0">
              <a:buNone/>
              <a:defRPr sz="3400"/>
            </a:lvl2pPr>
            <a:lvl3pPr marL="1110264" indent="0">
              <a:buNone/>
              <a:defRPr sz="2900"/>
            </a:lvl3pPr>
            <a:lvl4pPr marL="1665397" indent="0">
              <a:buNone/>
              <a:defRPr sz="2400"/>
            </a:lvl4pPr>
            <a:lvl5pPr marL="2220529" indent="0">
              <a:buNone/>
              <a:defRPr sz="2400"/>
            </a:lvl5pPr>
            <a:lvl6pPr marL="2775661" indent="0">
              <a:buNone/>
              <a:defRPr sz="2400"/>
            </a:lvl6pPr>
            <a:lvl7pPr marL="3330793" indent="0">
              <a:buNone/>
              <a:defRPr sz="2400"/>
            </a:lvl7pPr>
            <a:lvl8pPr marL="3885926" indent="0">
              <a:buNone/>
              <a:defRPr sz="2400"/>
            </a:lvl8pPr>
            <a:lvl9pPr marL="4441058" indent="0">
              <a:buNone/>
              <a:defRPr sz="2400"/>
            </a:lvl9pPr>
          </a:lstStyle>
          <a:p>
            <a:endParaRPr lang="en-US"/>
          </a:p>
        </p:txBody>
      </p:sp>
      <p:sp>
        <p:nvSpPr>
          <p:cNvPr id="4" name="Text Placeholder 3"/>
          <p:cNvSpPr>
            <a:spLocks noGrp="1"/>
          </p:cNvSpPr>
          <p:nvPr>
            <p:ph type="body" sz="half" idx="2"/>
          </p:nvPr>
        </p:nvSpPr>
        <p:spPr>
          <a:xfrm>
            <a:off x="2437636" y="5474188"/>
            <a:ext cx="7461885" cy="820885"/>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853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89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6"/>
            <a:ext cx="2798207" cy="5968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1824" y="280106"/>
            <a:ext cx="8187346" cy="5968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9/17/2013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621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 id="2147484195" r:id="rId25"/>
    <p:sldLayoutId id="2147484208"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5"/>
            <a:ext cx="11192828" cy="1165754"/>
          </a:xfrm>
          <a:prstGeom prst="rect">
            <a:avLst/>
          </a:prstGeom>
        </p:spPr>
        <p:txBody>
          <a:bodyPr vert="horz" lIns="111026" tIns="55513" rIns="111026" bIns="555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1824" y="1632056"/>
            <a:ext cx="11192828" cy="4616063"/>
          </a:xfrm>
          <a:prstGeom prst="rect">
            <a:avLst/>
          </a:prstGeom>
        </p:spPr>
        <p:txBody>
          <a:bodyPr vert="horz" lIns="111026" tIns="55513" rIns="111026" bIns="555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1824" y="6482889"/>
            <a:ext cx="2901844" cy="372394"/>
          </a:xfrm>
          <a:prstGeom prst="rect">
            <a:avLst/>
          </a:prstGeom>
        </p:spPr>
        <p:txBody>
          <a:bodyPr vert="horz" lIns="111026" tIns="55513" rIns="111026" bIns="55513" rtlCol="0" anchor="ctr"/>
          <a:lstStyle>
            <a:lvl1pPr algn="l">
              <a:defRPr sz="1500">
                <a:solidFill>
                  <a:schemeClr val="tx1">
                    <a:tint val="75000"/>
                  </a:schemeClr>
                </a:solidFill>
              </a:defRPr>
            </a:lvl1pPr>
          </a:lstStyle>
          <a:p>
            <a:pPr defTabSz="1110264"/>
            <a:fld id="{879B1AB8-9E02-4560-99C3-D3778E75175E}" type="datetimeFigureOut">
              <a:rPr lang="en-US" smtClean="0">
                <a:solidFill>
                  <a:prstClr val="white">
                    <a:tint val="75000"/>
                  </a:prstClr>
                </a:solidFill>
              </a:rPr>
              <a:pPr defTabSz="1110264"/>
              <a:t>9/17/2013</a:t>
            </a:fld>
            <a:endParaRPr lang="en-US">
              <a:solidFill>
                <a:prstClr val="white">
                  <a:tint val="75000"/>
                </a:prstClr>
              </a:solidFill>
            </a:endParaRPr>
          </a:p>
        </p:txBody>
      </p:sp>
      <p:sp>
        <p:nvSpPr>
          <p:cNvPr id="5" name="Footer Placeholder 4"/>
          <p:cNvSpPr>
            <a:spLocks noGrp="1"/>
          </p:cNvSpPr>
          <p:nvPr>
            <p:ph type="ftr" sz="quarter" idx="3"/>
          </p:nvPr>
        </p:nvSpPr>
        <p:spPr>
          <a:xfrm>
            <a:off x="4249129" y="6482889"/>
            <a:ext cx="3938217" cy="372394"/>
          </a:xfrm>
          <a:prstGeom prst="rect">
            <a:avLst/>
          </a:prstGeom>
        </p:spPr>
        <p:txBody>
          <a:bodyPr vert="horz" lIns="111026" tIns="55513" rIns="111026" bIns="55513" rtlCol="0" anchor="ctr"/>
          <a:lstStyle>
            <a:lvl1pPr algn="ctr">
              <a:defRPr sz="1500">
                <a:solidFill>
                  <a:schemeClr val="tx1">
                    <a:tint val="75000"/>
                  </a:schemeClr>
                </a:solidFill>
              </a:defRPr>
            </a:lvl1pPr>
          </a:lstStyle>
          <a:p>
            <a:pPr defTabSz="1110264"/>
            <a:endParaRPr lang="en-US">
              <a:solidFill>
                <a:prstClr val="white">
                  <a:tint val="75000"/>
                </a:prstClr>
              </a:solidFill>
            </a:endParaRPr>
          </a:p>
        </p:txBody>
      </p:sp>
      <p:sp>
        <p:nvSpPr>
          <p:cNvPr id="6" name="Slide Number Placeholder 5"/>
          <p:cNvSpPr>
            <a:spLocks noGrp="1"/>
          </p:cNvSpPr>
          <p:nvPr>
            <p:ph type="sldNum" sz="quarter" idx="4"/>
          </p:nvPr>
        </p:nvSpPr>
        <p:spPr>
          <a:xfrm>
            <a:off x="8912807" y="6482889"/>
            <a:ext cx="2901844" cy="372394"/>
          </a:xfrm>
          <a:prstGeom prst="rect">
            <a:avLst/>
          </a:prstGeom>
        </p:spPr>
        <p:txBody>
          <a:bodyPr vert="horz" lIns="111026" tIns="55513" rIns="111026" bIns="55513" rtlCol="0" anchor="ctr"/>
          <a:lstStyle>
            <a:lvl1pPr algn="r">
              <a:defRPr sz="1500">
                <a:solidFill>
                  <a:schemeClr val="tx1">
                    <a:tint val="75000"/>
                  </a:schemeClr>
                </a:solidFill>
              </a:defRPr>
            </a:lvl1pPr>
          </a:lstStyle>
          <a:p>
            <a:pPr defTabSz="1110264"/>
            <a:fld id="{2406CA80-2BE7-49D6-B5BD-132CCAE1CCDE}" type="slidenum">
              <a:rPr lang="en-US" smtClean="0">
                <a:solidFill>
                  <a:prstClr val="white">
                    <a:tint val="75000"/>
                  </a:prstClr>
                </a:solidFill>
              </a:rPr>
              <a:pPr defTabSz="1110264"/>
              <a:t>‹#›</a:t>
            </a:fld>
            <a:endParaRPr lang="en-US">
              <a:solidFill>
                <a:prstClr val="white">
                  <a:tint val="75000"/>
                </a:prstClr>
              </a:solidFill>
            </a:endParaRPr>
          </a:p>
        </p:txBody>
      </p:sp>
    </p:spTree>
    <p:extLst>
      <p:ext uri="{BB962C8B-B14F-4D97-AF65-F5344CB8AC3E}">
        <p14:creationId xmlns:p14="http://schemas.microsoft.com/office/powerpoint/2010/main" val="3436193943"/>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1110264" rtl="0" eaLnBrk="1" latinLnBrk="0" hangingPunct="1">
        <a:spcBef>
          <a:spcPct val="0"/>
        </a:spcBef>
        <a:buNone/>
        <a:defRPr sz="5300" kern="1200">
          <a:solidFill>
            <a:schemeClr val="tx1"/>
          </a:solidFill>
          <a:latin typeface="+mj-lt"/>
          <a:ea typeface="+mj-ea"/>
          <a:cs typeface="+mj-cs"/>
        </a:defRPr>
      </a:lvl1pPr>
    </p:titleStyle>
    <p:bodyStyle>
      <a:lvl1pPr marL="416349" indent="-416349" algn="l" defTabSz="1110264"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090" indent="-346958" algn="l" defTabSz="1110264"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7831" indent="-277566" algn="l" defTabSz="1110264"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2963"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8095"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264" rtl="0" eaLnBrk="1" latinLnBrk="0" hangingPunct="1">
        <a:defRPr sz="2200" kern="1200">
          <a:solidFill>
            <a:schemeClr val="tx1"/>
          </a:solidFill>
          <a:latin typeface="+mn-lt"/>
          <a:ea typeface="+mn-ea"/>
          <a:cs typeface="+mn-cs"/>
        </a:defRPr>
      </a:lvl1pPr>
      <a:lvl2pPr marL="555132" algn="l" defTabSz="1110264" rtl="0" eaLnBrk="1" latinLnBrk="0" hangingPunct="1">
        <a:defRPr sz="2200" kern="1200">
          <a:solidFill>
            <a:schemeClr val="tx1"/>
          </a:solidFill>
          <a:latin typeface="+mn-lt"/>
          <a:ea typeface="+mn-ea"/>
          <a:cs typeface="+mn-cs"/>
        </a:defRPr>
      </a:lvl2pPr>
      <a:lvl3pPr marL="1110264" algn="l" defTabSz="1110264" rtl="0" eaLnBrk="1" latinLnBrk="0" hangingPunct="1">
        <a:defRPr sz="2200" kern="1200">
          <a:solidFill>
            <a:schemeClr val="tx1"/>
          </a:solidFill>
          <a:latin typeface="+mn-lt"/>
          <a:ea typeface="+mn-ea"/>
          <a:cs typeface="+mn-cs"/>
        </a:defRPr>
      </a:lvl3pPr>
      <a:lvl4pPr marL="1665397" algn="l" defTabSz="1110264" rtl="0" eaLnBrk="1" latinLnBrk="0" hangingPunct="1">
        <a:defRPr sz="2200" kern="1200">
          <a:solidFill>
            <a:schemeClr val="tx1"/>
          </a:solidFill>
          <a:latin typeface="+mn-lt"/>
          <a:ea typeface="+mn-ea"/>
          <a:cs typeface="+mn-cs"/>
        </a:defRPr>
      </a:lvl4pPr>
      <a:lvl5pPr marL="2220529" algn="l" defTabSz="1110264" rtl="0" eaLnBrk="1" latinLnBrk="0" hangingPunct="1">
        <a:defRPr sz="2200" kern="1200">
          <a:solidFill>
            <a:schemeClr val="tx1"/>
          </a:solidFill>
          <a:latin typeface="+mn-lt"/>
          <a:ea typeface="+mn-ea"/>
          <a:cs typeface="+mn-cs"/>
        </a:defRPr>
      </a:lvl5pPr>
      <a:lvl6pPr marL="2775661" algn="l" defTabSz="1110264" rtl="0" eaLnBrk="1" latinLnBrk="0" hangingPunct="1">
        <a:defRPr sz="2200" kern="1200">
          <a:solidFill>
            <a:schemeClr val="tx1"/>
          </a:solidFill>
          <a:latin typeface="+mn-lt"/>
          <a:ea typeface="+mn-ea"/>
          <a:cs typeface="+mn-cs"/>
        </a:defRPr>
      </a:lvl6pPr>
      <a:lvl7pPr marL="3330793" algn="l" defTabSz="1110264" rtl="0" eaLnBrk="1" latinLnBrk="0" hangingPunct="1">
        <a:defRPr sz="2200" kern="1200">
          <a:solidFill>
            <a:schemeClr val="tx1"/>
          </a:solidFill>
          <a:latin typeface="+mn-lt"/>
          <a:ea typeface="+mn-ea"/>
          <a:cs typeface="+mn-cs"/>
        </a:defRPr>
      </a:lvl7pPr>
      <a:lvl8pPr marL="3885926" algn="l" defTabSz="1110264" rtl="0" eaLnBrk="1" latinLnBrk="0" hangingPunct="1">
        <a:defRPr sz="2200" kern="1200">
          <a:solidFill>
            <a:schemeClr val="tx1"/>
          </a:solidFill>
          <a:latin typeface="+mn-lt"/>
          <a:ea typeface="+mn-ea"/>
          <a:cs typeface="+mn-cs"/>
        </a:defRPr>
      </a:lvl8pPr>
      <a:lvl9pPr marL="4441058" algn="l" defTabSz="111026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hemeOverride" Target="../theme/themeOverride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hemeOverride" Target="../theme/themeOverride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6.xml"/><Relationship Id="rId1" Type="http://schemas.openxmlformats.org/officeDocument/2006/relationships/themeOverride" Target="../theme/themeOverride3.xml"/><Relationship Id="rId5" Type="http://schemas.openxmlformats.org/officeDocument/2006/relationships/image" Target="../media/image2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hemeOverride" Target="../theme/themeOverride4.xml"/><Relationship Id="rId5" Type="http://schemas.openxmlformats.org/officeDocument/2006/relationships/image" Target="../media/image2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6.xml"/><Relationship Id="rId1" Type="http://schemas.openxmlformats.org/officeDocument/2006/relationships/themeOverride" Target="../theme/themeOverride5.xml"/><Relationship Id="rId5" Type="http://schemas.openxmlformats.org/officeDocument/2006/relationships/image" Target="../media/image2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6.xml"/><Relationship Id="rId1" Type="http://schemas.openxmlformats.org/officeDocument/2006/relationships/themeOverride" Target="../theme/themeOverride6.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6.xml"/><Relationship Id="rId1" Type="http://schemas.openxmlformats.org/officeDocument/2006/relationships/themeOverride" Target="../theme/themeOverride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6.xml"/><Relationship Id="rId1" Type="http://schemas.openxmlformats.org/officeDocument/2006/relationships/themeOverride" Target="../theme/themeOverride8.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6.xml"/><Relationship Id="rId1" Type="http://schemas.openxmlformats.org/officeDocument/2006/relationships/themeOverride" Target="../theme/themeOverride9.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foxitsoftware.com/products/rms/TechEd" TargetMode="External"/><Relationship Id="rId2" Type="http://schemas.openxmlformats.org/officeDocument/2006/relationships/hyperlink" Target="http://connect.microsoft.com/site1170"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prlog.org/10259101-secude-logo.jp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hyperlink" Target="http://channel9.msdn.com/posts/Windows-Azure-Active-Directory-Cartoon"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6.xml"/><Relationship Id="rId1" Type="http://schemas.openxmlformats.org/officeDocument/2006/relationships/themeOverride" Target="../theme/themeOverride10.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6.xml"/><Relationship Id="rId1" Type="http://schemas.openxmlformats.org/officeDocument/2006/relationships/themeOverride" Target="../theme/themeOverr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16.xml"/><Relationship Id="rId5" Type="http://schemas.openxmlformats.org/officeDocument/2006/relationships/image" Target="../media/image62.wmf"/><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63.png"/><Relationship Id="rId7" Type="http://schemas.openxmlformats.org/officeDocument/2006/relationships/hyperlink" Target="microsoft.com/dv"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 Id="rId9" Type="http://schemas.openxmlformats.org/officeDocument/2006/relationships/image" Target="../media/image71.jpe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Protecting any file</a:t>
            </a:r>
            <a:endParaRPr lang="en-US" dirty="0"/>
          </a:p>
        </p:txBody>
      </p:sp>
      <p:sp>
        <p:nvSpPr>
          <p:cNvPr id="3" name="Text Placeholder 2"/>
          <p:cNvSpPr txBox="1">
            <a:spLocks/>
          </p:cNvSpPr>
          <p:nvPr/>
        </p:nvSpPr>
        <p:spPr>
          <a:xfrm>
            <a:off x="274638" y="3954457"/>
            <a:ext cx="11104562"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Windows </a:t>
            </a:r>
            <a:r>
              <a:rPr lang="en-US" dirty="0" err="1" smtClean="0"/>
              <a:t>IPViewer</a:t>
            </a:r>
            <a:r>
              <a:rPr lang="en-US" dirty="0" smtClean="0"/>
              <a:t> ‘Right-Click’ capabilities</a:t>
            </a:r>
          </a:p>
          <a:p>
            <a:pPr marL="0" indent="0">
              <a:buNone/>
            </a:pPr>
            <a:endParaRPr lang="en-US" dirty="0"/>
          </a:p>
          <a:p>
            <a:pPr marL="0" indent="0">
              <a:buNone/>
            </a:pPr>
            <a:r>
              <a:rPr lang="en-US" sz="3200" dirty="0" smtClean="0"/>
              <a:t>NOTE: </a:t>
            </a:r>
            <a:r>
              <a:rPr lang="en-US" sz="3200" dirty="0" err="1" smtClean="0"/>
              <a:t>IPViewer</a:t>
            </a:r>
            <a:r>
              <a:rPr lang="en-US" sz="3200" dirty="0" smtClean="0"/>
              <a:t> is a Beta product. Polish pending! </a:t>
            </a:r>
            <a:endParaRPr lang="en-US" sz="3200" dirty="0"/>
          </a:p>
        </p:txBody>
      </p:sp>
    </p:spTree>
    <p:extLst>
      <p:ext uri="{BB962C8B-B14F-4D97-AF65-F5344CB8AC3E}">
        <p14:creationId xmlns:p14="http://schemas.microsoft.com/office/powerpoint/2010/main" val="162470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36475" cy="185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850" b="21892"/>
          <a:stretch/>
        </p:blipFill>
        <p:spPr bwMode="auto">
          <a:xfrm>
            <a:off x="1709888" y="2131122"/>
            <a:ext cx="8180912" cy="269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32375"/>
            <a:ext cx="125063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2266949" y="2438400"/>
            <a:ext cx="3724275" cy="2381248"/>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505039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Protected PDF files</a:t>
            </a:r>
            <a:endParaRPr lang="en-US" dirty="0"/>
          </a:p>
        </p:txBody>
      </p:sp>
      <p:sp>
        <p:nvSpPr>
          <p:cNvPr id="3" name="Text Placeholder 2"/>
          <p:cNvSpPr>
            <a:spLocks noGrp="1"/>
          </p:cNvSpPr>
          <p:nvPr>
            <p:ph type="body" sz="quarter" idx="12"/>
          </p:nvPr>
        </p:nvSpPr>
        <p:spPr/>
        <p:txBody>
          <a:bodyPr/>
          <a:lstStyle/>
          <a:p>
            <a:r>
              <a:rPr lang="en-US" dirty="0" smtClean="0"/>
              <a:t>Today’s </a:t>
            </a:r>
            <a:r>
              <a:rPr lang="en-US" dirty="0"/>
              <a:t>demo in partnership with</a:t>
            </a:r>
            <a:r>
              <a:rPr lang="en-US" dirty="0" smtClean="0"/>
              <a:t>:</a:t>
            </a:r>
            <a:endParaRPr lang="en-US" dirty="0"/>
          </a:p>
        </p:txBody>
      </p:sp>
      <p:sp>
        <p:nvSpPr>
          <p:cNvPr id="10" name="TextBox 9"/>
          <p:cNvSpPr txBox="1"/>
          <p:nvPr/>
        </p:nvSpPr>
        <p:spPr>
          <a:xfrm>
            <a:off x="2528596" y="4795918"/>
            <a:ext cx="9910708" cy="1834348"/>
          </a:xfrm>
          <a:prstGeom prst="rect">
            <a:avLst/>
          </a:prstGeom>
          <a:noFill/>
        </p:spPr>
        <p:txBody>
          <a:bodyPr wrap="square" lIns="182880" tIns="146304" rIns="182880" bIns="146304" rtlCol="0">
            <a:spAutoFit/>
          </a:bodyPr>
          <a:lstStyle/>
          <a:p>
            <a:r>
              <a:rPr lang="en-US" sz="2000" dirty="0" err="1"/>
              <a:t>Foxit</a:t>
            </a:r>
            <a:r>
              <a:rPr lang="en-US" sz="2000" dirty="0"/>
              <a:t> is a leading software company supported by 100+ PDF engineers. They were founded in 2001 and are headquartered in Fremont, CA but have worldwide sales and support operations throughout USA, Europe, Asia, Japan and Australia. They currently have hundreds of millions of active users within their 95,000+ customers, in 150+ countries on 6 continents.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51" y="4795918"/>
            <a:ext cx="2027986" cy="1625782"/>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790470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92" y="683325"/>
            <a:ext cx="3124006" cy="59961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233" y="352818"/>
            <a:ext cx="3855738" cy="6733384"/>
          </a:xfrm>
          <a:prstGeom prst="rect">
            <a:avLst/>
          </a:prstGeom>
        </p:spPr>
      </p:pic>
      <p:grpSp>
        <p:nvGrpSpPr>
          <p:cNvPr id="18" name="Group 17"/>
          <p:cNvGrpSpPr/>
          <p:nvPr/>
        </p:nvGrpSpPr>
        <p:grpSpPr>
          <a:xfrm>
            <a:off x="8863683" y="876300"/>
            <a:ext cx="2928579" cy="5728636"/>
            <a:chOff x="8863684" y="1119222"/>
            <a:chExt cx="2871428" cy="5485714"/>
          </a:xfrm>
        </p:grpSpPr>
        <p:pic>
          <p:nvPicPr>
            <p:cNvPr id="4" name="Picture 5"/>
            <p:cNvPicPr>
              <a:picLocks noChangeAspect="1"/>
            </p:cNvPicPr>
            <p:nvPr/>
          </p:nvPicPr>
          <p:blipFill>
            <a:blip r:embed="rId5"/>
            <a:stretch>
              <a:fillRect/>
            </a:stretch>
          </p:blipFill>
          <p:spPr>
            <a:xfrm>
              <a:off x="8863684" y="1119222"/>
              <a:ext cx="2871428" cy="5485714"/>
            </a:xfrm>
            <a:prstGeom prst="rect">
              <a:avLst/>
            </a:prstGeom>
          </p:spPr>
        </p:pic>
        <p:sp>
          <p:nvSpPr>
            <p:cNvPr id="11"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915476943"/>
      </p:ext>
    </p:extLst>
  </p:cSld>
  <p:clrMapOvr>
    <a:overrideClrMapping bg1="dk1" tx1="lt1" bg2="dk2" tx2="lt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92" y="683325"/>
            <a:ext cx="3124006" cy="59961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92" y="683324"/>
            <a:ext cx="3124006" cy="599617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1233" y="352818"/>
            <a:ext cx="3855738" cy="6733384"/>
          </a:xfrm>
          <a:prstGeom prst="rect">
            <a:avLst/>
          </a:prstGeom>
        </p:spPr>
      </p:pic>
      <p:grpSp>
        <p:nvGrpSpPr>
          <p:cNvPr id="15" name="Group 14"/>
          <p:cNvGrpSpPr/>
          <p:nvPr/>
        </p:nvGrpSpPr>
        <p:grpSpPr>
          <a:xfrm>
            <a:off x="8863683" y="876300"/>
            <a:ext cx="2928579" cy="5728636"/>
            <a:chOff x="8863684" y="1119222"/>
            <a:chExt cx="2871428" cy="5485714"/>
          </a:xfrm>
        </p:grpSpPr>
        <p:pic>
          <p:nvPicPr>
            <p:cNvPr id="16" name="Picture 5"/>
            <p:cNvPicPr>
              <a:picLocks noChangeAspect="1"/>
            </p:cNvPicPr>
            <p:nvPr/>
          </p:nvPicPr>
          <p:blipFill>
            <a:blip r:embed="rId6"/>
            <a:stretch>
              <a:fillRect/>
            </a:stretch>
          </p:blipFill>
          <p:spPr>
            <a:xfrm>
              <a:off x="8863684" y="1119222"/>
              <a:ext cx="2871428" cy="5485714"/>
            </a:xfrm>
            <a:prstGeom prst="rect">
              <a:avLst/>
            </a:prstGeom>
          </p:spPr>
        </p:pic>
        <p:sp>
          <p:nvSpPr>
            <p:cNvPr id="17"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445485192"/>
      </p:ext>
    </p:extLst>
  </p:cSld>
  <p:clrMapOvr>
    <a:overrideClrMapping bg1="dk1" tx1="lt1" bg2="dk2" tx2="lt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2818"/>
            <a:ext cx="3855738" cy="67333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92" y="683324"/>
            <a:ext cx="3124006" cy="5996172"/>
          </a:xfrm>
          <a:prstGeom prst="rect">
            <a:avLst/>
          </a:prstGeom>
        </p:spPr>
      </p:pic>
      <p:grpSp>
        <p:nvGrpSpPr>
          <p:cNvPr id="15" name="Group 14"/>
          <p:cNvGrpSpPr/>
          <p:nvPr/>
        </p:nvGrpSpPr>
        <p:grpSpPr>
          <a:xfrm>
            <a:off x="8863683" y="876300"/>
            <a:ext cx="2928579" cy="5728636"/>
            <a:chOff x="8863684" y="1119222"/>
            <a:chExt cx="2871428" cy="5485714"/>
          </a:xfrm>
        </p:grpSpPr>
        <p:pic>
          <p:nvPicPr>
            <p:cNvPr id="16" name="Picture 5"/>
            <p:cNvPicPr>
              <a:picLocks noChangeAspect="1"/>
            </p:cNvPicPr>
            <p:nvPr/>
          </p:nvPicPr>
          <p:blipFill>
            <a:blip r:embed="rId5"/>
            <a:stretch>
              <a:fillRect/>
            </a:stretch>
          </p:blipFill>
          <p:spPr>
            <a:xfrm>
              <a:off x="8863684" y="1119222"/>
              <a:ext cx="2871428" cy="5485714"/>
            </a:xfrm>
            <a:prstGeom prst="rect">
              <a:avLst/>
            </a:prstGeom>
          </p:spPr>
        </p:pic>
        <p:sp>
          <p:nvSpPr>
            <p:cNvPr id="17"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39823287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2818"/>
            <a:ext cx="3839828" cy="6705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8" y="683325"/>
            <a:ext cx="3134298" cy="6015926"/>
          </a:xfrm>
          <a:prstGeom prst="rect">
            <a:avLst/>
          </a:prstGeom>
        </p:spPr>
      </p:pic>
      <p:grpSp>
        <p:nvGrpSpPr>
          <p:cNvPr id="12" name="Group 11"/>
          <p:cNvGrpSpPr/>
          <p:nvPr/>
        </p:nvGrpSpPr>
        <p:grpSpPr>
          <a:xfrm>
            <a:off x="8863683" y="876300"/>
            <a:ext cx="2928579" cy="5728636"/>
            <a:chOff x="8863684" y="1119222"/>
            <a:chExt cx="2871428" cy="5485714"/>
          </a:xfrm>
        </p:grpSpPr>
        <p:pic>
          <p:nvPicPr>
            <p:cNvPr id="13" name="Picture 5"/>
            <p:cNvPicPr>
              <a:picLocks noChangeAspect="1"/>
            </p:cNvPicPr>
            <p:nvPr/>
          </p:nvPicPr>
          <p:blipFill>
            <a:blip r:embed="rId5"/>
            <a:stretch>
              <a:fillRect/>
            </a:stretch>
          </p:blipFill>
          <p:spPr>
            <a:xfrm>
              <a:off x="8863684" y="1119222"/>
              <a:ext cx="2871428" cy="5485714"/>
            </a:xfrm>
            <a:prstGeom prst="rect">
              <a:avLst/>
            </a:prstGeom>
          </p:spPr>
        </p:pic>
        <p:sp>
          <p:nvSpPr>
            <p:cNvPr id="15"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3130743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2818"/>
            <a:ext cx="3839828" cy="67055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8" y="683325"/>
            <a:ext cx="3134298" cy="6015926"/>
          </a:xfrm>
          <a:prstGeom prst="rect">
            <a:avLst/>
          </a:prstGeom>
        </p:spPr>
      </p:pic>
      <p:grpSp>
        <p:nvGrpSpPr>
          <p:cNvPr id="12" name="Group 11"/>
          <p:cNvGrpSpPr/>
          <p:nvPr/>
        </p:nvGrpSpPr>
        <p:grpSpPr>
          <a:xfrm>
            <a:off x="8863683" y="876300"/>
            <a:ext cx="2928579" cy="5728636"/>
            <a:chOff x="8863684" y="1119222"/>
            <a:chExt cx="2871428" cy="5485714"/>
          </a:xfrm>
        </p:grpSpPr>
        <p:pic>
          <p:nvPicPr>
            <p:cNvPr id="13" name="Picture 5"/>
            <p:cNvPicPr>
              <a:picLocks noChangeAspect="1"/>
            </p:cNvPicPr>
            <p:nvPr/>
          </p:nvPicPr>
          <p:blipFill>
            <a:blip r:embed="rId5"/>
            <a:stretch>
              <a:fillRect/>
            </a:stretch>
          </p:blipFill>
          <p:spPr>
            <a:xfrm>
              <a:off x="8863684" y="1119222"/>
              <a:ext cx="2871428" cy="5485714"/>
            </a:xfrm>
            <a:prstGeom prst="rect">
              <a:avLst/>
            </a:prstGeom>
          </p:spPr>
        </p:pic>
        <p:sp>
          <p:nvSpPr>
            <p:cNvPr id="14"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5629093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bwMode="auto">
          <a:xfrm>
            <a:off x="9433394" y="1198336"/>
            <a:ext cx="1432560" cy="2746375"/>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700" y="1211287"/>
            <a:ext cx="11164091" cy="2751698"/>
          </a:xfrm>
        </p:spPr>
        <p:txBody>
          <a:bodyPr/>
          <a:lstStyle/>
          <a:p>
            <a:r>
              <a:rPr lang="en-US" dirty="0" smtClean="0"/>
              <a:t>Demo:</a:t>
            </a:r>
            <a:br>
              <a:rPr lang="en-US" dirty="0" smtClean="0"/>
            </a:br>
            <a:r>
              <a:rPr lang="en-US" dirty="0"/>
              <a:t> </a:t>
            </a:r>
            <a:r>
              <a:rPr lang="en-US" dirty="0" smtClean="0"/>
              <a:t> Protected Text and Images</a:t>
            </a:r>
            <a:endParaRPr lang="en-US" dirty="0"/>
          </a:p>
        </p:txBody>
      </p:sp>
      <p:sp>
        <p:nvSpPr>
          <p:cNvPr id="3" name="Text Placeholder 2"/>
          <p:cNvSpPr>
            <a:spLocks noGrp="1"/>
          </p:cNvSpPr>
          <p:nvPr>
            <p:ph type="body" sz="quarter" idx="12"/>
          </p:nvPr>
        </p:nvSpPr>
        <p:spPr/>
        <p:txBody>
          <a:bodyPr/>
          <a:lstStyle/>
          <a:p>
            <a:r>
              <a:rPr lang="en-US" dirty="0" err="1" smtClean="0"/>
              <a:t>Pxxx</a:t>
            </a:r>
            <a:r>
              <a:rPr lang="en-US" dirty="0" smtClean="0"/>
              <a:t> files rendered in </a:t>
            </a:r>
            <a:r>
              <a:rPr lang="en-US" dirty="0" err="1" smtClean="0"/>
              <a:t>IPViewer</a:t>
            </a:r>
            <a:endParaRPr lang="en-US" dirty="0"/>
          </a:p>
        </p:txBody>
      </p:sp>
    </p:spTree>
    <p:extLst>
      <p:ext uri="{BB962C8B-B14F-4D97-AF65-F5344CB8AC3E}">
        <p14:creationId xmlns:p14="http://schemas.microsoft.com/office/powerpoint/2010/main" val="3255610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798357" y="876300"/>
            <a:ext cx="2993905" cy="5728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8" y="683324"/>
            <a:ext cx="3134298" cy="60155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501" y="358176"/>
            <a:ext cx="3839828" cy="6700241"/>
          </a:xfrm>
          <a:prstGeom prst="rect">
            <a:avLst/>
          </a:prstGeom>
        </p:spPr>
      </p:pic>
    </p:spTree>
    <p:extLst>
      <p:ext uri="{BB962C8B-B14F-4D97-AF65-F5344CB8AC3E}">
        <p14:creationId xmlns:p14="http://schemas.microsoft.com/office/powerpoint/2010/main" val="21983024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Information Protection in 2013: </a:t>
            </a:r>
            <a:br>
              <a:rPr lang="en-US" sz="4400" b="1" dirty="0"/>
            </a:br>
            <a:r>
              <a:rPr lang="en-US" sz="4400" dirty="0"/>
              <a:t>Hybrid RMS, Generic Protection, and iOS/Android/WinRT </a:t>
            </a:r>
            <a:r>
              <a:rPr lang="en-US" sz="4400" dirty="0" smtClean="0"/>
              <a:t>Support</a:t>
            </a:r>
            <a:endParaRPr lang="en-US" sz="4400" dirty="0"/>
          </a:p>
        </p:txBody>
      </p:sp>
      <p:sp>
        <p:nvSpPr>
          <p:cNvPr id="5" name="Text Placeholder 4"/>
          <p:cNvSpPr>
            <a:spLocks noGrp="1"/>
          </p:cNvSpPr>
          <p:nvPr>
            <p:ph type="body" sz="quarter" idx="12"/>
          </p:nvPr>
        </p:nvSpPr>
        <p:spPr/>
        <p:txBody>
          <a:bodyPr/>
          <a:lstStyle/>
          <a:p>
            <a:r>
              <a:rPr lang="en-US" dirty="0" smtClean="0"/>
              <a:t>Dan Plastina </a:t>
            </a:r>
            <a:endParaRPr lang="en-US" dirty="0"/>
          </a:p>
        </p:txBody>
      </p:sp>
      <p:sp>
        <p:nvSpPr>
          <p:cNvPr id="14" name="Text Placeholder 13"/>
          <p:cNvSpPr>
            <a:spLocks noGrp="1"/>
          </p:cNvSpPr>
          <p:nvPr>
            <p:ph type="body" sz="quarter" idx="13"/>
          </p:nvPr>
        </p:nvSpPr>
        <p:spPr/>
        <p:txBody>
          <a:bodyPr/>
          <a:lstStyle/>
          <a:p>
            <a:r>
              <a:rPr lang="en-US" dirty="0" smtClean="0"/>
              <a:t>WCA-B322</a:t>
            </a:r>
            <a:endParaRPr lang="en-US" dirty="0"/>
          </a:p>
        </p:txBody>
      </p:sp>
    </p:spTree>
    <p:extLst>
      <p:ext uri="{BB962C8B-B14F-4D97-AF65-F5344CB8AC3E}">
        <p14:creationId xmlns:p14="http://schemas.microsoft.com/office/powerpoint/2010/main" val="11088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798356" y="882077"/>
            <a:ext cx="2993905" cy="57286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7" y="683324"/>
            <a:ext cx="3134785" cy="60168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501" y="358175"/>
            <a:ext cx="3839828" cy="6700241"/>
          </a:xfrm>
          <a:prstGeom prst="rect">
            <a:avLst/>
          </a:prstGeom>
        </p:spPr>
      </p:pic>
    </p:spTree>
    <p:extLst>
      <p:ext uri="{BB962C8B-B14F-4D97-AF65-F5344CB8AC3E}">
        <p14:creationId xmlns:p14="http://schemas.microsoft.com/office/powerpoint/2010/main" val="35442764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565"/>
          <a:stretch/>
        </p:blipFill>
        <p:spPr>
          <a:xfrm>
            <a:off x="4284501" y="358176"/>
            <a:ext cx="3839828" cy="6528400"/>
          </a:xfrm>
          <a:prstGeom prst="rect">
            <a:avLst/>
          </a:prstGeom>
        </p:spPr>
      </p:pic>
      <p:pic>
        <p:nvPicPr>
          <p:cNvPr id="6" name="Picture 5"/>
          <p:cNvPicPr>
            <a:picLocks noChangeAspect="1"/>
          </p:cNvPicPr>
          <p:nvPr/>
        </p:nvPicPr>
        <p:blipFill>
          <a:blip r:embed="rId4"/>
          <a:stretch>
            <a:fillRect/>
          </a:stretch>
        </p:blipFill>
        <p:spPr>
          <a:xfrm>
            <a:off x="8798356" y="882077"/>
            <a:ext cx="2993905" cy="57286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86" y="683324"/>
            <a:ext cx="3134785" cy="6016862"/>
          </a:xfrm>
          <a:prstGeom prst="rect">
            <a:avLst/>
          </a:prstGeom>
        </p:spPr>
      </p:pic>
    </p:spTree>
    <p:extLst>
      <p:ext uri="{BB962C8B-B14F-4D97-AF65-F5344CB8AC3E}">
        <p14:creationId xmlns:p14="http://schemas.microsoft.com/office/powerpoint/2010/main" val="39707843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8175"/>
            <a:ext cx="3839828" cy="67002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6" y="683324"/>
            <a:ext cx="3134785" cy="6016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355" y="891376"/>
            <a:ext cx="2993906" cy="5719338"/>
          </a:xfrm>
          <a:prstGeom prst="rect">
            <a:avLst/>
          </a:prstGeom>
        </p:spPr>
      </p:pic>
    </p:spTree>
    <p:extLst>
      <p:ext uri="{BB962C8B-B14F-4D97-AF65-F5344CB8AC3E}">
        <p14:creationId xmlns:p14="http://schemas.microsoft.com/office/powerpoint/2010/main" val="8671225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  User Classification</a:t>
            </a:r>
            <a:endParaRPr lang="en-US" dirty="0"/>
          </a:p>
        </p:txBody>
      </p:sp>
      <p:sp>
        <p:nvSpPr>
          <p:cNvPr id="5" name="Text Placeholder 4"/>
          <p:cNvSpPr>
            <a:spLocks noGrp="1"/>
          </p:cNvSpPr>
          <p:nvPr>
            <p:ph type="body" sz="quarter" idx="12"/>
          </p:nvPr>
        </p:nvSpPr>
        <p:spPr/>
        <p:txBody>
          <a:bodyPr/>
          <a:lstStyle/>
          <a:p>
            <a:r>
              <a:rPr lang="en-US" dirty="0"/>
              <a:t>Today’s demo in partnership with</a:t>
            </a:r>
            <a:r>
              <a:rPr lang="en-US" dirty="0" smtClean="0"/>
              <a:t>:</a:t>
            </a:r>
            <a:endParaRPr lang="en-US" dirty="0"/>
          </a:p>
        </p:txBody>
      </p:sp>
      <p:pic>
        <p:nvPicPr>
          <p:cNvPr id="1026" name="Picture 3" descr="Description: Description: Description: Description: Description: Description: titus_logo_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78" y="5112689"/>
            <a:ext cx="2293012" cy="11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91590" y="5122020"/>
            <a:ext cx="9752809" cy="1126462"/>
          </a:xfrm>
          <a:prstGeom prst="rect">
            <a:avLst/>
          </a:prstGeom>
          <a:noFill/>
        </p:spPr>
        <p:txBody>
          <a:bodyPr wrap="square" lIns="182880" tIns="146304" rIns="182880" bIns="146304" rtlCol="0">
            <a:spAutoFit/>
          </a:bodyPr>
          <a:lstStyle/>
          <a:p>
            <a:pPr algn="just">
              <a:lnSpc>
                <a:spcPct val="90000"/>
              </a:lnSpc>
              <a:spcAft>
                <a:spcPts val="600"/>
              </a:spcAft>
            </a:pPr>
            <a:r>
              <a:rPr lang="en-US" sz="2000" dirty="0"/>
              <a:t>TITUS is a leading provider of security and data governance software that helps organizations share information securely while meeting policy and compliance requirements. </a:t>
            </a:r>
            <a:r>
              <a:rPr lang="en-US" sz="2000" dirty="0" smtClean="0"/>
              <a:t>The enable over 2 </a:t>
            </a:r>
            <a:r>
              <a:rPr lang="en-US" sz="2000" dirty="0"/>
              <a:t>million </a:t>
            </a:r>
            <a:r>
              <a:rPr lang="en-US" sz="2000" dirty="0" smtClean="0"/>
              <a:t>users, in </a:t>
            </a:r>
            <a:r>
              <a:rPr lang="en-US" sz="2000" dirty="0"/>
              <a:t>over </a:t>
            </a:r>
            <a:r>
              <a:rPr lang="en-US" sz="2000" dirty="0" smtClean="0"/>
              <a:t>500 </a:t>
            </a:r>
            <a:r>
              <a:rPr lang="en-US" sz="2000" dirty="0"/>
              <a:t>organizations </a:t>
            </a:r>
            <a:r>
              <a:rPr lang="en-US" sz="2000" dirty="0" smtClean="0"/>
              <a:t>worldwide.</a:t>
            </a:r>
            <a:endParaRPr lang="en-US" sz="2000" dirty="0"/>
          </a:p>
        </p:txBody>
      </p:sp>
    </p:spTree>
    <p:extLst>
      <p:ext uri="{BB962C8B-B14F-4D97-AF65-F5344CB8AC3E}">
        <p14:creationId xmlns:p14="http://schemas.microsoft.com/office/powerpoint/2010/main" val="93692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Classification</a:t>
            </a:r>
            <a:endParaRPr lang="en-US" dirty="0"/>
          </a:p>
        </p:txBody>
      </p:sp>
      <p:sp>
        <p:nvSpPr>
          <p:cNvPr id="5" name="Text Placeholder 4"/>
          <p:cNvSpPr>
            <a:spLocks noGrp="1"/>
          </p:cNvSpPr>
          <p:nvPr>
            <p:ph type="body" sz="quarter" idx="10"/>
          </p:nvPr>
        </p:nvSpPr>
        <p:spPr>
          <a:xfrm>
            <a:off x="274638" y="1212850"/>
            <a:ext cx="11887200" cy="5139869"/>
          </a:xfrm>
        </p:spPr>
        <p:txBody>
          <a:bodyPr/>
          <a:lstStyle/>
          <a:p>
            <a:r>
              <a:rPr lang="en-US" dirty="0" smtClean="0"/>
              <a:t>Making policy decisions is hard; classification is easier</a:t>
            </a:r>
          </a:p>
          <a:p>
            <a:pPr lvl="1"/>
            <a:r>
              <a:rPr lang="en-US" dirty="0" smtClean="0"/>
              <a:t>e.g.: </a:t>
            </a:r>
            <a:r>
              <a:rPr lang="en-US" i="1" dirty="0" smtClean="0"/>
              <a:t>“Which template should I use for healthcare patient contact information?”</a:t>
            </a:r>
          </a:p>
          <a:p>
            <a:pPr lvl="1"/>
            <a:r>
              <a:rPr lang="en-US" dirty="0" smtClean="0"/>
              <a:t>Classification is a great approach. Ask the user </a:t>
            </a:r>
            <a:r>
              <a:rPr lang="en-US" u="sng" dirty="0" smtClean="0"/>
              <a:t>and/or</a:t>
            </a:r>
            <a:r>
              <a:rPr lang="en-US" dirty="0" smtClean="0"/>
              <a:t> automate classification (more later)</a:t>
            </a:r>
          </a:p>
          <a:p>
            <a:pPr lvl="1"/>
            <a:endParaRPr lang="en-US" dirty="0"/>
          </a:p>
          <a:p>
            <a:r>
              <a:rPr lang="en-US" dirty="0" smtClean="0"/>
              <a:t>Data protection with integral classification</a:t>
            </a:r>
          </a:p>
          <a:p>
            <a:pPr lvl="1"/>
            <a:r>
              <a:rPr lang="en-US" dirty="0" smtClean="0"/>
              <a:t>RMS specializes in delivering data-type agnostic protection…. We don’t know when to protect.</a:t>
            </a:r>
          </a:p>
          <a:p>
            <a:pPr lvl="1"/>
            <a:r>
              <a:rPr lang="en-US" dirty="0" smtClean="0"/>
              <a:t>Partners, such as Titus, specialize in creating taxonomies that map out business/governance needs</a:t>
            </a:r>
          </a:p>
          <a:p>
            <a:pPr lvl="1"/>
            <a:r>
              <a:rPr lang="en-US" dirty="0" smtClean="0"/>
              <a:t>Placing classification user interfaces into apps (in the right places; all of them) is hard</a:t>
            </a:r>
          </a:p>
          <a:p>
            <a:pPr lvl="1"/>
            <a:endParaRPr lang="en-US" dirty="0" smtClean="0"/>
          </a:p>
          <a:p>
            <a:r>
              <a:rPr lang="en-US" dirty="0" smtClean="0"/>
              <a:t>Our new SDKs integrate classification services </a:t>
            </a:r>
          </a:p>
          <a:p>
            <a:pPr lvl="1"/>
            <a:r>
              <a:rPr lang="en-US" dirty="0" smtClean="0"/>
              <a:t>Developers using the new RMS SDKs don’t do their own UX; we do it for them.</a:t>
            </a:r>
          </a:p>
          <a:p>
            <a:pPr lvl="1"/>
            <a:r>
              <a:rPr lang="en-US" dirty="0" smtClean="0"/>
              <a:t>IT offered templates, user create </a:t>
            </a:r>
            <a:r>
              <a:rPr lang="en-US" dirty="0" err="1" smtClean="0"/>
              <a:t>adhoc</a:t>
            </a:r>
            <a:r>
              <a:rPr lang="en-US" dirty="0" smtClean="0"/>
              <a:t> policy, and classification can seamlessly coexist!</a:t>
            </a:r>
            <a:endParaRPr lang="en-US" dirty="0"/>
          </a:p>
        </p:txBody>
      </p:sp>
    </p:spTree>
    <p:extLst>
      <p:ext uri="{BB962C8B-B14F-4D97-AF65-F5344CB8AC3E}">
        <p14:creationId xmlns:p14="http://schemas.microsoft.com/office/powerpoint/2010/main" val="30164309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Classification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961" y="2182925"/>
            <a:ext cx="6098465" cy="45738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8" y="1463020"/>
            <a:ext cx="5435552" cy="3192105"/>
          </a:xfrm>
          <a:prstGeom prst="rect">
            <a:avLst/>
          </a:prstGeom>
        </p:spPr>
      </p:pic>
      <p:sp>
        <p:nvSpPr>
          <p:cNvPr id="4" name="Bent Arrow 3"/>
          <p:cNvSpPr/>
          <p:nvPr/>
        </p:nvSpPr>
        <p:spPr bwMode="auto">
          <a:xfrm flipV="1">
            <a:off x="2875664" y="4879569"/>
            <a:ext cx="2144683" cy="1113905"/>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11815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Classification</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6008"/>
          <a:stretch/>
        </p:blipFill>
        <p:spPr>
          <a:xfrm>
            <a:off x="1895741" y="1828800"/>
            <a:ext cx="8376017" cy="4563687"/>
          </a:xfrm>
          <a:prstGeom prst="rect">
            <a:avLst/>
          </a:prstGeom>
        </p:spPr>
      </p:pic>
      <p:sp>
        <p:nvSpPr>
          <p:cNvPr id="7" name="Oval 6"/>
          <p:cNvSpPr/>
          <p:nvPr/>
        </p:nvSpPr>
        <p:spPr bwMode="auto">
          <a:xfrm>
            <a:off x="1795549" y="1961804"/>
            <a:ext cx="2144684" cy="831272"/>
          </a:xfrm>
          <a:prstGeom prst="ellipse">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067333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Classification JSON Web Service Feed</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607"/>
          <a:stretch/>
        </p:blipFill>
        <p:spPr bwMode="auto">
          <a:xfrm>
            <a:off x="97536" y="1313751"/>
            <a:ext cx="4931934" cy="568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540327" y="2618509"/>
            <a:ext cx="2023176" cy="42810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15140" y="3433156"/>
            <a:ext cx="4414330" cy="720982"/>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Flowchart: Process 6"/>
          <p:cNvSpPr/>
          <p:nvPr/>
        </p:nvSpPr>
        <p:spPr bwMode="auto">
          <a:xfrm>
            <a:off x="5961186" y="5242536"/>
            <a:ext cx="2825368" cy="1169051"/>
          </a:xfrm>
          <a:prstGeom prst="flowChartProcess">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RMS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Enlightened App</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(e.g.: IP Viewer)</a:t>
            </a:r>
          </a:p>
        </p:txBody>
      </p:sp>
      <p:sp>
        <p:nvSpPr>
          <p:cNvPr id="10" name="Flowchart: Process 9"/>
          <p:cNvSpPr/>
          <p:nvPr/>
        </p:nvSpPr>
        <p:spPr bwMode="auto">
          <a:xfrm>
            <a:off x="5961184" y="1456336"/>
            <a:ext cx="2825368" cy="1169051"/>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RMS Server</a:t>
            </a:r>
          </a:p>
        </p:txBody>
      </p:sp>
      <p:sp>
        <p:nvSpPr>
          <p:cNvPr id="11" name="Flowchart: Process 10"/>
          <p:cNvSpPr/>
          <p:nvPr/>
        </p:nvSpPr>
        <p:spPr bwMode="auto">
          <a:xfrm>
            <a:off x="9356555" y="3221710"/>
            <a:ext cx="2825368" cy="1169051"/>
          </a:xfrm>
          <a:prstGeom prst="flowChartProcess">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Classification</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12" name="Right Arrow 11"/>
          <p:cNvSpPr/>
          <p:nvPr/>
        </p:nvSpPr>
        <p:spPr bwMode="auto">
          <a:xfrm rot="5400000">
            <a:off x="6185871" y="3561042"/>
            <a:ext cx="2329958" cy="747033"/>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Arrow 13"/>
          <p:cNvSpPr/>
          <p:nvPr/>
        </p:nvSpPr>
        <p:spPr bwMode="auto">
          <a:xfrm rot="8100000">
            <a:off x="8094593" y="4293389"/>
            <a:ext cx="1169051" cy="747033"/>
          </a:xfrm>
          <a:prstGeom prst="right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rot="13500000" flipH="1">
            <a:off x="8202029" y="2958418"/>
            <a:ext cx="1169051" cy="747033"/>
          </a:xfrm>
          <a:prstGeom prst="right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0544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Classification</a:t>
            </a:r>
            <a:br>
              <a:rPr lang="en-US" dirty="0" smtClean="0"/>
            </a:br>
            <a:r>
              <a:rPr lang="en-US" sz="1800" dirty="0" smtClean="0"/>
              <a:t/>
            </a:r>
            <a:br>
              <a:rPr lang="en-US" sz="1800" dirty="0" smtClean="0"/>
            </a:br>
            <a:r>
              <a:rPr lang="en-US" dirty="0" smtClean="0"/>
              <a:t>  WS Work Folders &amp; DAC</a:t>
            </a:r>
            <a:endParaRPr lang="en-US" dirty="0"/>
          </a:p>
        </p:txBody>
      </p:sp>
      <p:sp>
        <p:nvSpPr>
          <p:cNvPr id="3" name="Text Placeholder 2"/>
          <p:cNvSpPr>
            <a:spLocks noGrp="1"/>
          </p:cNvSpPr>
          <p:nvPr>
            <p:ph type="body" sz="quarter" idx="12"/>
          </p:nvPr>
        </p:nvSpPr>
        <p:spPr>
          <a:xfrm>
            <a:off x="274638" y="3954457"/>
            <a:ext cx="11841162" cy="2722568"/>
          </a:xfrm>
        </p:spPr>
        <p:txBody>
          <a:bodyPr/>
          <a:lstStyle/>
          <a:p>
            <a:r>
              <a:rPr lang="en-US" sz="2400" b="1" dirty="0" smtClean="0"/>
              <a:t>WCA-B214</a:t>
            </a:r>
            <a:br>
              <a:rPr lang="en-US" sz="2400" b="1" dirty="0" smtClean="0"/>
            </a:br>
            <a:r>
              <a:rPr lang="en-US" sz="2400" b="1" dirty="0" smtClean="0"/>
              <a:t>  Windows Server Work </a:t>
            </a:r>
            <a:r>
              <a:rPr lang="en-US" sz="2400" b="1" dirty="0"/>
              <a:t>Folders </a:t>
            </a:r>
            <a:r>
              <a:rPr lang="en-US" sz="2400" b="1" dirty="0" smtClean="0"/>
              <a:t>overview </a:t>
            </a:r>
            <a:r>
              <a:rPr lang="en-US" sz="2400" b="1" dirty="0"/>
              <a:t>– my corporate data on all my </a:t>
            </a:r>
            <a:r>
              <a:rPr lang="en-US" sz="2400" b="1" dirty="0" smtClean="0"/>
              <a:t>devices</a:t>
            </a:r>
            <a:br>
              <a:rPr lang="en-US" sz="2400" b="1" dirty="0" smtClean="0"/>
            </a:br>
            <a:endParaRPr lang="en-US" sz="2400" b="1" dirty="0" smtClean="0"/>
          </a:p>
          <a:p>
            <a:r>
              <a:rPr lang="en-US" sz="2400" b="1" dirty="0" smtClean="0"/>
              <a:t>WCA-B332</a:t>
            </a:r>
            <a:br>
              <a:rPr lang="en-US" sz="2400" b="1" dirty="0" smtClean="0"/>
            </a:br>
            <a:r>
              <a:rPr lang="en-US" sz="2400" b="1" dirty="0" smtClean="0"/>
              <a:t>  Windows Server Work </a:t>
            </a:r>
            <a:r>
              <a:rPr lang="en-US" sz="2400" b="1" dirty="0"/>
              <a:t>Folders – a deep dive into </a:t>
            </a:r>
            <a:r>
              <a:rPr lang="en-US" sz="2400" b="1" dirty="0" smtClean="0"/>
              <a:t>the data </a:t>
            </a:r>
            <a:r>
              <a:rPr lang="en-US" sz="2400" b="1" dirty="0"/>
              <a:t>sync </a:t>
            </a:r>
            <a:r>
              <a:rPr lang="en-US" sz="2400" b="1" dirty="0" smtClean="0"/>
              <a:t>solution</a:t>
            </a:r>
            <a:br>
              <a:rPr lang="en-US" sz="2400" b="1" dirty="0" smtClean="0"/>
            </a:br>
            <a:endParaRPr lang="en-US" sz="2400" b="1" dirty="0" smtClean="0"/>
          </a:p>
          <a:p>
            <a:r>
              <a:rPr lang="en-US" sz="2400" b="1" dirty="0" smtClean="0"/>
              <a:t>WCA-B344</a:t>
            </a:r>
            <a:br>
              <a:rPr lang="en-US" sz="2400" b="1" dirty="0" smtClean="0"/>
            </a:br>
            <a:r>
              <a:rPr lang="en-US" sz="2400" b="1" dirty="0" smtClean="0"/>
              <a:t>  Using </a:t>
            </a:r>
            <a:r>
              <a:rPr lang="en-US" sz="2400" b="1" dirty="0"/>
              <a:t>Dynamic Access Control and Rights Management for Information </a:t>
            </a:r>
            <a:r>
              <a:rPr lang="en-US" sz="2400" b="1" dirty="0" smtClean="0"/>
              <a:t>Protection</a:t>
            </a:r>
            <a:endParaRPr lang="en-US" sz="2400" b="1" dirty="0"/>
          </a:p>
          <a:p>
            <a:endParaRPr lang="en-US" sz="2400" b="1" dirty="0"/>
          </a:p>
        </p:txBody>
      </p:sp>
    </p:spTree>
    <p:extLst>
      <p:ext uri="{BB962C8B-B14F-4D97-AF65-F5344CB8AC3E}">
        <p14:creationId xmlns:p14="http://schemas.microsoft.com/office/powerpoint/2010/main" val="2315170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Try it yourself!</a:t>
            </a:r>
            <a:endParaRPr lang="en-US" dirty="0"/>
          </a:p>
        </p:txBody>
      </p:sp>
      <p:sp>
        <p:nvSpPr>
          <p:cNvPr id="3" name="Text Placeholder 2"/>
          <p:cNvSpPr>
            <a:spLocks noGrp="1"/>
          </p:cNvSpPr>
          <p:nvPr>
            <p:ph type="body" sz="quarter" idx="10"/>
          </p:nvPr>
        </p:nvSpPr>
        <p:spPr>
          <a:xfrm>
            <a:off x="274638" y="1212850"/>
            <a:ext cx="11887200" cy="5016758"/>
          </a:xfrm>
        </p:spPr>
        <p:txBody>
          <a:bodyPr/>
          <a:lstStyle/>
          <a:p>
            <a:r>
              <a:rPr lang="en-US" dirty="0" err="1" smtClean="0"/>
              <a:t>ITPros</a:t>
            </a:r>
            <a:r>
              <a:rPr lang="en-US" dirty="0" smtClean="0"/>
              <a:t> – Download </a:t>
            </a:r>
            <a:r>
              <a:rPr lang="en-US" dirty="0" err="1" smtClean="0"/>
              <a:t>IPViewer</a:t>
            </a:r>
            <a:r>
              <a:rPr lang="en-US" dirty="0" smtClean="0"/>
              <a:t> Beta</a:t>
            </a:r>
            <a:endParaRPr lang="en-US" dirty="0"/>
          </a:p>
          <a:p>
            <a:pPr lvl="1"/>
            <a:r>
              <a:rPr lang="en-US" u="sng" dirty="0">
                <a:hlinkClick r:id="rId2"/>
              </a:rPr>
              <a:t>http://connect.microsoft.com/site1170</a:t>
            </a:r>
            <a:endParaRPr lang="en-US" dirty="0" smtClean="0"/>
          </a:p>
          <a:p>
            <a:pPr lvl="1"/>
            <a:r>
              <a:rPr lang="en-US" dirty="0" smtClean="0"/>
              <a:t>Use it with your existing RMS deployment or setup an Office 365 trial E3 account with Azure RMS</a:t>
            </a:r>
            <a:br>
              <a:rPr lang="en-US" dirty="0" smtClean="0"/>
            </a:br>
            <a:endParaRPr lang="en-US" dirty="0" smtClean="0"/>
          </a:p>
          <a:p>
            <a:r>
              <a:rPr lang="en-US" dirty="0" smtClean="0"/>
              <a:t>Developers – Sign up for our BETA program</a:t>
            </a:r>
            <a:endParaRPr lang="en-US" dirty="0"/>
          </a:p>
          <a:p>
            <a:pPr lvl="1"/>
            <a:r>
              <a:rPr lang="en-US" u="sng" dirty="0">
                <a:hlinkClick r:id="rId2"/>
              </a:rPr>
              <a:t>http://connect.microsoft.com/site1170</a:t>
            </a:r>
            <a:r>
              <a:rPr lang="en-US" dirty="0"/>
              <a:t> </a:t>
            </a:r>
            <a:endParaRPr lang="en-US" dirty="0" smtClean="0"/>
          </a:p>
          <a:p>
            <a:pPr lvl="1"/>
            <a:r>
              <a:rPr lang="en-US" dirty="0" smtClean="0"/>
              <a:t>Use </a:t>
            </a:r>
            <a:r>
              <a:rPr lang="en-US" dirty="0"/>
              <a:t>it with your existing RMS deployment or setup an Office 365 trial E3 account with Azure </a:t>
            </a:r>
            <a:r>
              <a:rPr lang="en-US" dirty="0" smtClean="0"/>
              <a:t>RMS</a:t>
            </a:r>
          </a:p>
          <a:p>
            <a:pPr lvl="1"/>
            <a:r>
              <a:rPr lang="en-US" dirty="0" smtClean="0"/>
              <a:t>If interested in </a:t>
            </a:r>
            <a:r>
              <a:rPr lang="en-US" b="1" dirty="0" smtClean="0"/>
              <a:t>Classification efforts</a:t>
            </a:r>
            <a:r>
              <a:rPr lang="en-US" dirty="0" smtClean="0"/>
              <a:t>, sign up for beta program and leave us a private forum post.</a:t>
            </a:r>
            <a:r>
              <a:rPr lang="en-US" dirty="0"/>
              <a:t/>
            </a:r>
            <a:br>
              <a:rPr lang="en-US" dirty="0"/>
            </a:br>
            <a:endParaRPr lang="en-US" dirty="0" smtClean="0"/>
          </a:p>
          <a:p>
            <a:r>
              <a:rPr lang="en-US" dirty="0" err="1" smtClean="0"/>
              <a:t>Foxit</a:t>
            </a:r>
            <a:r>
              <a:rPr lang="en-US" dirty="0" smtClean="0"/>
              <a:t> PDF reader</a:t>
            </a:r>
          </a:p>
          <a:p>
            <a:pPr lvl="1"/>
            <a:r>
              <a:rPr lang="en-US" u="sng" dirty="0">
                <a:hlinkClick r:id="rId3"/>
              </a:rPr>
              <a:t>http://www.foxitsoftware.com/products/rms/TechEd</a:t>
            </a:r>
            <a:r>
              <a:rPr lang="en-US" dirty="0"/>
              <a:t>  </a:t>
            </a:r>
            <a:endParaRPr lang="en-US" dirty="0" smtClean="0"/>
          </a:p>
          <a:p>
            <a:pPr lvl="1"/>
            <a:endParaRPr lang="en-US" dirty="0" smtClean="0"/>
          </a:p>
        </p:txBody>
      </p:sp>
    </p:spTree>
    <p:extLst>
      <p:ext uri="{BB962C8B-B14F-4D97-AF65-F5344CB8AC3E}">
        <p14:creationId xmlns:p14="http://schemas.microsoft.com/office/powerpoint/2010/main" val="2472199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trends</a:t>
            </a:r>
            <a:endParaRPr lang="en-US" dirty="0"/>
          </a:p>
        </p:txBody>
      </p:sp>
      <p:sp>
        <p:nvSpPr>
          <p:cNvPr id="6" name="Left Brace 5"/>
          <p:cNvSpPr/>
          <p:nvPr/>
        </p:nvSpPr>
        <p:spPr>
          <a:xfrm rot="16200000">
            <a:off x="5915140" y="-409839"/>
            <a:ext cx="606192" cy="11773196"/>
          </a:xfrm>
          <a:prstGeom prst="leftBrace">
            <a:avLst>
              <a:gd name="adj1" fmla="val 12371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11026" tIns="55513" rIns="111026" bIns="55513" rtlCol="0" anchor="ctr"/>
          <a:lstStyle/>
          <a:p>
            <a:pPr algn="ctr"/>
            <a:endParaRPr lang="en-US">
              <a:solidFill>
                <a:srgbClr val="A1A1A1"/>
              </a:solidFill>
            </a:endParaRPr>
          </a:p>
        </p:txBody>
      </p:sp>
      <p:sp>
        <p:nvSpPr>
          <p:cNvPr id="7" name="TextBox 6"/>
          <p:cNvSpPr txBox="1"/>
          <p:nvPr/>
        </p:nvSpPr>
        <p:spPr>
          <a:xfrm>
            <a:off x="492277" y="5883542"/>
            <a:ext cx="11451919" cy="738664"/>
          </a:xfrm>
          <a:prstGeom prst="rect">
            <a:avLst/>
          </a:prstGeom>
          <a:noFill/>
          <a:ln>
            <a:noFill/>
          </a:ln>
        </p:spPr>
        <p:txBody>
          <a:bodyPr wrap="square" lIns="0" tIns="0" rIns="0" bIns="0" rtlCol="0">
            <a:spAutoFit/>
          </a:bodyPr>
          <a:lstStyle/>
          <a:p>
            <a:pPr algn="ctr"/>
            <a:r>
              <a:rPr lang="en-US" sz="2400" dirty="0">
                <a:solidFill>
                  <a:schemeClr val="tx2"/>
                </a:solidFill>
              </a:rPr>
              <a:t>The traditional perimeter is rapidly eroding</a:t>
            </a:r>
          </a:p>
          <a:p>
            <a:pPr algn="ctr"/>
            <a:r>
              <a:rPr lang="en-US" sz="2400" dirty="0" smtClean="0"/>
              <a:t>IT needs </a:t>
            </a:r>
            <a:r>
              <a:rPr lang="en-US" sz="2400" u="sng" dirty="0" smtClean="0"/>
              <a:t>continuous data protection</a:t>
            </a:r>
            <a:r>
              <a:rPr lang="en-US" sz="2400" dirty="0" smtClean="0"/>
              <a:t> that work across ‘classic </a:t>
            </a:r>
            <a:r>
              <a:rPr lang="en-US" sz="2400" dirty="0"/>
              <a:t>‘</a:t>
            </a:r>
            <a:r>
              <a:rPr lang="en-US" sz="2400" dirty="0" smtClean="0"/>
              <a:t>boundaries’</a:t>
            </a:r>
            <a:endParaRPr lang="en-US" sz="2400" dirty="0"/>
          </a:p>
        </p:txBody>
      </p:sp>
      <p:grpSp>
        <p:nvGrpSpPr>
          <p:cNvPr id="8" name="Group 7"/>
          <p:cNvGrpSpPr/>
          <p:nvPr/>
        </p:nvGrpSpPr>
        <p:grpSpPr>
          <a:xfrm>
            <a:off x="1683933" y="1287462"/>
            <a:ext cx="10420901" cy="4083356"/>
            <a:chOff x="1683933" y="1287462"/>
            <a:chExt cx="10420901" cy="4083356"/>
          </a:xfrm>
        </p:grpSpPr>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708" t="2901" r="33788"/>
            <a:stretch/>
          </p:blipFill>
          <p:spPr bwMode="auto">
            <a:xfrm>
              <a:off x="1718652" y="1287463"/>
              <a:ext cx="3722306" cy="14054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83933" y="2691371"/>
              <a:ext cx="4534303" cy="569387"/>
            </a:xfrm>
            <a:prstGeom prst="rect">
              <a:avLst/>
            </a:prstGeom>
            <a:noFill/>
          </p:spPr>
          <p:txBody>
            <a:bodyPr wrap="square" lIns="0" tIns="0" rIns="0" bIns="0" rtlCol="0">
              <a:spAutoFit/>
            </a:bodyPr>
            <a:lstStyle/>
            <a:p>
              <a:r>
                <a:rPr lang="en-US" b="1" dirty="0" smtClean="0">
                  <a:solidFill>
                    <a:schemeClr val="tx2"/>
                  </a:solidFill>
                  <a:latin typeface="Segoe" pitchFamily="34" charset="0"/>
                </a:rPr>
                <a:t>Consumerization of IT</a:t>
              </a:r>
              <a:endParaRPr lang="en-US" sz="2400" b="1" dirty="0">
                <a:solidFill>
                  <a:schemeClr val="tx2"/>
                </a:solidFill>
                <a:latin typeface="Segoe" pitchFamily="34" charset="0"/>
              </a:endParaRPr>
            </a:p>
            <a:p>
              <a:r>
                <a:rPr lang="en-US" sz="1900" dirty="0">
                  <a:solidFill>
                    <a:schemeClr val="tx2"/>
                  </a:solidFill>
                  <a:latin typeface="Segoe" pitchFamily="34" charset="0"/>
                </a:rPr>
                <a:t>Users need access, </a:t>
              </a:r>
              <a:r>
                <a:rPr lang="en-US" sz="1900" dirty="0" smtClean="0">
                  <a:solidFill>
                    <a:schemeClr val="tx2"/>
                  </a:solidFill>
                  <a:latin typeface="Segoe" pitchFamily="34" charset="0"/>
                </a:rPr>
                <a:t>from </a:t>
              </a:r>
              <a:r>
                <a:rPr lang="en-US" sz="1900" dirty="0">
                  <a:solidFill>
                    <a:schemeClr val="tx2"/>
                  </a:solidFill>
                  <a:latin typeface="Segoe" pitchFamily="34" charset="0"/>
                </a:rPr>
                <a:t>any device</a:t>
              </a:r>
              <a:endParaRPr lang="en-US" dirty="0" smtClean="0">
                <a:solidFill>
                  <a:schemeClr val="tx2"/>
                </a:solidFill>
              </a:endParaRPr>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6" t="3011" r="66997"/>
            <a:stretch/>
          </p:blipFill>
          <p:spPr bwMode="auto">
            <a:xfrm>
              <a:off x="6701051" y="1287462"/>
              <a:ext cx="3718147" cy="140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699246" y="2691371"/>
              <a:ext cx="4929191" cy="569387"/>
            </a:xfrm>
            <a:prstGeom prst="rect">
              <a:avLst/>
            </a:prstGeom>
            <a:noFill/>
          </p:spPr>
          <p:txBody>
            <a:bodyPr wrap="square" lIns="0" tIns="0" rIns="0" bIns="0" rtlCol="0">
              <a:spAutoFit/>
            </a:bodyPr>
            <a:lstStyle/>
            <a:p>
              <a:r>
                <a:rPr lang="en-US" b="1" dirty="0" smtClean="0">
                  <a:solidFill>
                    <a:schemeClr val="tx2"/>
                  </a:solidFill>
                </a:rPr>
                <a:t>Externalization of IT</a:t>
              </a:r>
            </a:p>
            <a:p>
              <a:r>
                <a:rPr lang="en-US" sz="1900" dirty="0">
                  <a:solidFill>
                    <a:schemeClr val="tx2"/>
                  </a:solidFill>
                  <a:latin typeface="Segoe" pitchFamily="34" charset="0"/>
                </a:rPr>
                <a:t>Applications are on-premises and in the cloud</a:t>
              </a:r>
              <a:endParaRPr lang="en-US" sz="1900" dirty="0">
                <a:solidFill>
                  <a:schemeClr val="tx2"/>
                </a:solidFill>
              </a:endParaRPr>
            </a:p>
          </p:txBody>
        </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680" t="2814" r="326"/>
            <a:stretch/>
          </p:blipFill>
          <p:spPr bwMode="auto">
            <a:xfrm>
              <a:off x="1718652" y="3336095"/>
              <a:ext cx="3778444" cy="140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683935" y="4801431"/>
              <a:ext cx="4686702" cy="569387"/>
            </a:xfrm>
            <a:prstGeom prst="rect">
              <a:avLst/>
            </a:prstGeom>
            <a:noFill/>
          </p:spPr>
          <p:txBody>
            <a:bodyPr wrap="square" lIns="0" tIns="0" rIns="0" bIns="0" rtlCol="0">
              <a:spAutoFit/>
            </a:bodyPr>
            <a:lstStyle/>
            <a:p>
              <a:r>
                <a:rPr lang="en-US" b="1" dirty="0" smtClean="0">
                  <a:solidFill>
                    <a:schemeClr val="tx2"/>
                  </a:solidFill>
                </a:rPr>
                <a:t>More Data, Stored in More Places</a:t>
              </a:r>
            </a:p>
            <a:p>
              <a:r>
                <a:rPr lang="en-US" sz="1900" dirty="0" smtClean="0">
                  <a:solidFill>
                    <a:schemeClr val="tx2"/>
                  </a:solidFill>
                  <a:latin typeface="Segoe" pitchFamily="34" charset="0"/>
                </a:rPr>
                <a:t>Dispersed </a:t>
              </a:r>
              <a:r>
                <a:rPr lang="en-US" sz="1900" dirty="0">
                  <a:solidFill>
                    <a:schemeClr val="tx2"/>
                  </a:solidFill>
                  <a:latin typeface="Segoe" pitchFamily="34" charset="0"/>
                </a:rPr>
                <a:t>enterprise </a:t>
              </a:r>
              <a:r>
                <a:rPr lang="en-US" sz="1900" dirty="0" smtClean="0">
                  <a:solidFill>
                    <a:schemeClr val="tx2"/>
                  </a:solidFill>
                  <a:latin typeface="Segoe" pitchFamily="34" charset="0"/>
                </a:rPr>
                <a:t>data needs protection</a:t>
              </a:r>
              <a:endParaRPr lang="en-US" sz="1900" dirty="0">
                <a:solidFill>
                  <a:schemeClr val="tx2"/>
                </a:solidFill>
                <a:latin typeface="Segoe" pitchFamily="34" charset="0"/>
              </a:endParaRPr>
            </a:p>
          </p:txBody>
        </p:sp>
        <p:pic>
          <p:nvPicPr>
            <p:cNvPr id="20" name="Picture 2" descr="http://www.microsoft.com/slovakia/windowsmobile/images/meet/wp7/pic2.png"/>
            <p:cNvPicPr>
              <a:picLocks noChangeAspect="1" noChangeArrowheads="1"/>
            </p:cNvPicPr>
            <p:nvPr/>
          </p:nvPicPr>
          <p:blipFill rotWithShape="1">
            <a:blip r:embed="rId4">
              <a:extLst>
                <a:ext uri="{28A0092B-C50C-407E-A947-70E740481C1C}">
                  <a14:useLocalDpi xmlns:a14="http://schemas.microsoft.com/office/drawing/2010/main" val="0"/>
                </a:ext>
              </a:extLst>
            </a:blip>
            <a:srcRect r="7196"/>
            <a:stretch/>
          </p:blipFill>
          <p:spPr bwMode="auto">
            <a:xfrm>
              <a:off x="6699246" y="3336095"/>
              <a:ext cx="3779429" cy="14455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675655" y="4801431"/>
              <a:ext cx="5429179" cy="569387"/>
            </a:xfrm>
            <a:prstGeom prst="rect">
              <a:avLst/>
            </a:prstGeom>
            <a:noFill/>
          </p:spPr>
          <p:txBody>
            <a:bodyPr wrap="square" lIns="0" tIns="0" rIns="0" bIns="0" rtlCol="0">
              <a:spAutoFit/>
            </a:bodyPr>
            <a:lstStyle/>
            <a:p>
              <a:r>
                <a:rPr lang="en-US" b="1" dirty="0">
                  <a:solidFill>
                    <a:schemeClr val="tx2"/>
                  </a:solidFill>
                </a:rPr>
                <a:t>Social Enterprise</a:t>
              </a:r>
            </a:p>
            <a:p>
              <a:r>
                <a:rPr lang="en-US" sz="1900" dirty="0" smtClean="0">
                  <a:solidFill>
                    <a:schemeClr val="tx2"/>
                  </a:solidFill>
                  <a:latin typeface="Segoe" pitchFamily="34" charset="0"/>
                </a:rPr>
                <a:t>Data is shared between people and applications</a:t>
              </a:r>
              <a:endParaRPr lang="en-US" sz="1900" dirty="0">
                <a:solidFill>
                  <a:schemeClr val="tx2"/>
                </a:solidFill>
                <a:latin typeface="Segoe" pitchFamily="34" charset="0"/>
              </a:endParaRPr>
            </a:p>
          </p:txBody>
        </p:sp>
      </p:grpSp>
    </p:spTree>
    <p:extLst>
      <p:ext uri="{BB962C8B-B14F-4D97-AF65-F5344CB8AC3E}">
        <p14:creationId xmlns:p14="http://schemas.microsoft.com/office/powerpoint/2010/main" val="339566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Sharing of Sensitive Data</a:t>
            </a:r>
            <a:endParaRPr lang="en-US" dirty="0"/>
          </a:p>
        </p:txBody>
      </p:sp>
      <p:sp>
        <p:nvSpPr>
          <p:cNvPr id="4" name="Text Placeholder 3"/>
          <p:cNvSpPr>
            <a:spLocks noGrp="1"/>
          </p:cNvSpPr>
          <p:nvPr>
            <p:ph type="body" sz="quarter" idx="10"/>
          </p:nvPr>
        </p:nvSpPr>
        <p:spPr>
          <a:xfrm>
            <a:off x="274638" y="1212850"/>
            <a:ext cx="11887200" cy="5016758"/>
          </a:xfrm>
        </p:spPr>
        <p:txBody>
          <a:bodyPr/>
          <a:lstStyle/>
          <a:p>
            <a:r>
              <a:rPr lang="en-US" dirty="0" smtClean="0"/>
              <a:t>Organization of all sizes have sensitive data</a:t>
            </a:r>
          </a:p>
          <a:p>
            <a:pPr lvl="1"/>
            <a:r>
              <a:rPr lang="en-US" dirty="0" smtClean="0"/>
              <a:t>The numbers vary from ~3% to “far more” when customer data contain PII</a:t>
            </a:r>
          </a:p>
          <a:p>
            <a:r>
              <a:rPr lang="en-US" dirty="0" smtClean="0"/>
              <a:t>Data is increasing rarely in a state of permanent rest</a:t>
            </a:r>
          </a:p>
          <a:p>
            <a:pPr lvl="1"/>
            <a:r>
              <a:rPr lang="en-US" dirty="0" smtClean="0"/>
              <a:t>Mobile devices; data sync’d for use at home; SQL/SAP reporting to Excel; etc.</a:t>
            </a:r>
          </a:p>
          <a:p>
            <a:r>
              <a:rPr lang="en-US" dirty="0"/>
              <a:t>RMS </a:t>
            </a:r>
            <a:r>
              <a:rPr lang="en-US" dirty="0" smtClean="0"/>
              <a:t>is used / reasoned over by users / software</a:t>
            </a:r>
            <a:br>
              <a:rPr lang="en-US" dirty="0" smtClean="0"/>
            </a:br>
            <a:endParaRPr lang="en-US" dirty="0"/>
          </a:p>
          <a:p>
            <a:r>
              <a:rPr lang="en-US" dirty="0" smtClean="0"/>
              <a:t>RMS protects sensitive data at rest and in motion</a:t>
            </a:r>
          </a:p>
          <a:p>
            <a:pPr lvl="1"/>
            <a:r>
              <a:rPr lang="en-US" dirty="0" smtClean="0"/>
              <a:t>RMS, and enlightened applications, offer native supports for file protection</a:t>
            </a:r>
          </a:p>
          <a:p>
            <a:pPr lvl="1"/>
            <a:r>
              <a:rPr lang="en-US" dirty="0" smtClean="0"/>
              <a:t>Outlook and Exchange adds RMS support for email</a:t>
            </a:r>
          </a:p>
          <a:p>
            <a:pPr lvl="1"/>
            <a:r>
              <a:rPr lang="en-US" dirty="0" smtClean="0"/>
              <a:t>Vertical offers are now adding RMS too. SharePoint, DAC, DLP, and now SAP…</a:t>
            </a:r>
          </a:p>
        </p:txBody>
      </p:sp>
      <p:cxnSp>
        <p:nvCxnSpPr>
          <p:cNvPr id="5" name="Straight Connector 4"/>
          <p:cNvCxnSpPr/>
          <p:nvPr/>
        </p:nvCxnSpPr>
        <p:spPr>
          <a:xfrm>
            <a:off x="430878" y="4224113"/>
            <a:ext cx="1098732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57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SDKs for Enlightened App and Services</a:t>
            </a:r>
            <a:endParaRPr lang="en-US" dirty="0"/>
          </a:p>
        </p:txBody>
      </p:sp>
      <p:sp>
        <p:nvSpPr>
          <p:cNvPr id="8" name="Text Placeholder 7"/>
          <p:cNvSpPr>
            <a:spLocks noGrp="1"/>
          </p:cNvSpPr>
          <p:nvPr>
            <p:ph type="body" sz="quarter" idx="10"/>
          </p:nvPr>
        </p:nvSpPr>
        <p:spPr>
          <a:xfrm>
            <a:off x="274638" y="1212850"/>
            <a:ext cx="11887200" cy="5355312"/>
          </a:xfrm>
        </p:spPr>
        <p:txBody>
          <a:bodyPr/>
          <a:lstStyle/>
          <a:p>
            <a:r>
              <a:rPr lang="en-US" dirty="0" smtClean="0"/>
              <a:t>Core API</a:t>
            </a:r>
          </a:p>
          <a:p>
            <a:pPr lvl="1"/>
            <a:r>
              <a:rPr lang="en-US" dirty="0" smtClean="0"/>
              <a:t>A powerful, multifaceted API enabling more advanced application uses. E.g.: Office uses this API.</a:t>
            </a:r>
          </a:p>
          <a:p>
            <a:pPr lvl="1"/>
            <a:r>
              <a:rPr lang="en-US" dirty="0" smtClean="0"/>
              <a:t>Average applications require about 400 lines of RMS specific code.</a:t>
            </a:r>
            <a:br>
              <a:rPr lang="en-US" dirty="0" smtClean="0"/>
            </a:br>
            <a:endParaRPr lang="en-US" dirty="0" smtClean="0"/>
          </a:p>
          <a:p>
            <a:r>
              <a:rPr lang="en-US" dirty="0" smtClean="0"/>
              <a:t>File API</a:t>
            </a:r>
          </a:p>
          <a:p>
            <a:pPr lvl="1"/>
            <a:r>
              <a:rPr lang="en-US" dirty="0" smtClean="0"/>
              <a:t>Simplest API to use – focus in on protection (and un-protection) in the most suitable native format</a:t>
            </a:r>
          </a:p>
          <a:p>
            <a:pPr lvl="1"/>
            <a:r>
              <a:rPr lang="en-US" dirty="0" smtClean="0"/>
              <a:t>Average applications need 2 lines of </a:t>
            </a:r>
            <a:r>
              <a:rPr lang="en-US" dirty="0"/>
              <a:t>RMS specific code</a:t>
            </a:r>
            <a:r>
              <a:rPr lang="en-US" dirty="0" smtClean="0"/>
              <a:t>. Yes, two.</a:t>
            </a:r>
            <a:endParaRPr lang="en-US" dirty="0"/>
          </a:p>
          <a:p>
            <a:pPr lvl="1"/>
            <a:r>
              <a:rPr lang="en-US" dirty="0" smtClean="0"/>
              <a:t>	</a:t>
            </a:r>
            <a:r>
              <a:rPr lang="en-US" dirty="0" err="1" smtClean="0"/>
              <a:t>GetTemplates</a:t>
            </a:r>
            <a:r>
              <a:rPr lang="en-US" dirty="0" smtClean="0"/>
              <a:t>()</a:t>
            </a:r>
          </a:p>
          <a:p>
            <a:pPr lvl="1"/>
            <a:r>
              <a:rPr lang="en-US" dirty="0" smtClean="0"/>
              <a:t>	Protect (File, Template)</a:t>
            </a:r>
          </a:p>
          <a:p>
            <a:pPr lvl="1"/>
            <a:r>
              <a:rPr lang="en-US" dirty="0" smtClean="0"/>
              <a:t>	</a:t>
            </a:r>
            <a:r>
              <a:rPr lang="en-US" dirty="0" err="1" smtClean="0"/>
              <a:t>UnProtect</a:t>
            </a:r>
            <a:r>
              <a:rPr lang="en-US" dirty="0" smtClean="0"/>
              <a:t> (File)</a:t>
            </a:r>
            <a:br>
              <a:rPr lang="en-US" dirty="0" smtClean="0"/>
            </a:br>
            <a:endParaRPr lang="en-US" dirty="0" smtClean="0"/>
          </a:p>
          <a:p>
            <a:r>
              <a:rPr lang="en-US" dirty="0" smtClean="0"/>
              <a:t>RESTful Web Services</a:t>
            </a:r>
          </a:p>
          <a:p>
            <a:pPr lvl="1"/>
            <a:r>
              <a:rPr lang="en-US" dirty="0" smtClean="0"/>
              <a:t>Used by developers on other platforms, web sites, and multi-function devices (copiers / scanners)</a:t>
            </a:r>
            <a:endParaRPr lang="en-US" dirty="0"/>
          </a:p>
        </p:txBody>
      </p:sp>
    </p:spTree>
    <p:extLst>
      <p:ext uri="{BB962C8B-B14F-4D97-AF65-F5344CB8AC3E}">
        <p14:creationId xmlns:p14="http://schemas.microsoft.com/office/powerpoint/2010/main" val="149590468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Hardened Desktops</a:t>
            </a:r>
            <a:endParaRPr lang="en-US" dirty="0"/>
          </a:p>
        </p:txBody>
      </p:sp>
      <p:sp>
        <p:nvSpPr>
          <p:cNvPr id="3" name="Text Placeholder 2"/>
          <p:cNvSpPr>
            <a:spLocks noGrp="1"/>
          </p:cNvSpPr>
          <p:nvPr>
            <p:ph type="body" sz="quarter" idx="12"/>
          </p:nvPr>
        </p:nvSpPr>
        <p:spPr/>
        <p:txBody>
          <a:bodyPr/>
          <a:lstStyle/>
          <a:p>
            <a:r>
              <a:rPr lang="en-US" dirty="0"/>
              <a:t>Today’s demo in partnership with:</a:t>
            </a:r>
          </a:p>
        </p:txBody>
      </p:sp>
      <p:sp>
        <p:nvSpPr>
          <p:cNvPr id="5" name="TextBox 4"/>
          <p:cNvSpPr txBox="1"/>
          <p:nvPr/>
        </p:nvSpPr>
        <p:spPr>
          <a:xfrm>
            <a:off x="379000" y="5222450"/>
            <a:ext cx="12036986" cy="1834348"/>
          </a:xfrm>
          <a:prstGeom prst="rect">
            <a:avLst/>
          </a:prstGeom>
          <a:noFill/>
        </p:spPr>
        <p:txBody>
          <a:bodyPr wrap="square" lIns="182880" tIns="146304" rIns="182880" bIns="146304" rtlCol="0">
            <a:spAutoFit/>
          </a:bodyPr>
          <a:lstStyle/>
          <a:p>
            <a:r>
              <a:rPr lang="en-US" sz="2000" dirty="0" smtClean="0"/>
              <a:t>		           	Secure </a:t>
            </a:r>
            <a:r>
              <a:rPr lang="en-US" sz="2000" dirty="0"/>
              <a:t>Islands develops and markets advanced and innovative IPC solutions.  Its flagship product, </a:t>
            </a:r>
            <a:r>
              <a:rPr lang="en-US" sz="2000" dirty="0" err="1"/>
              <a:t>IQProtector</a:t>
            </a:r>
            <a:r>
              <a:rPr lang="en-US" sz="2000" dirty="0"/>
              <a:t>, automatically applies </a:t>
            </a:r>
            <a:r>
              <a:rPr lang="en-US" sz="2000" dirty="0" smtClean="0"/>
              <a:t>RMS </a:t>
            </a:r>
            <a:r>
              <a:rPr lang="en-US" sz="2000" dirty="0"/>
              <a:t>protection on any file from any </a:t>
            </a:r>
            <a:r>
              <a:rPr lang="en-US" sz="2000" dirty="0" smtClean="0"/>
              <a:t>source. It </a:t>
            </a:r>
            <a:r>
              <a:rPr lang="en-US" sz="2000" dirty="0"/>
              <a:t>enables secure usage of protected files even within un-supported </a:t>
            </a:r>
            <a:r>
              <a:rPr lang="en-US" sz="2000" dirty="0" smtClean="0"/>
              <a:t>RMS </a:t>
            </a:r>
            <a:r>
              <a:rPr lang="en-US" sz="2000" dirty="0"/>
              <a:t>applications.  </a:t>
            </a:r>
            <a:r>
              <a:rPr lang="en-US" sz="2000" dirty="0" smtClean="0"/>
              <a:t>Fortune </a:t>
            </a:r>
            <a:r>
              <a:rPr lang="en-US" sz="2000" dirty="0"/>
              <a:t>500 organizations, are already leveraging </a:t>
            </a:r>
            <a:r>
              <a:rPr lang="en-US" sz="2000" dirty="0" smtClean="0"/>
              <a:t>AD RMS </a:t>
            </a:r>
            <a:r>
              <a:rPr lang="en-US" sz="2000" dirty="0"/>
              <a:t>and Secure Islands to deliver a holistic information protection solution for DLP, client data confidentiality, compliance, cloud and cyber security.</a:t>
            </a:r>
          </a:p>
        </p:txBody>
      </p:sp>
      <p:pic>
        <p:nvPicPr>
          <p:cNvPr id="6" name="Picture 5" descr="http://www.secureislands.com/templates/jt001_j16/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35" y="4875322"/>
            <a:ext cx="2682884" cy="69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12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436475" cy="6994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1014" tIns="55507" rIns="111014" bIns="55507" rtlCol="0" anchor="ctr"/>
          <a:lstStyle/>
          <a:p>
            <a:pPr algn="ctr" defTabSz="1110145"/>
            <a:endParaRPr lang="en-US">
              <a:solidFill>
                <a:prstClr val="white"/>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826"/>
          <a:stretch/>
        </p:blipFill>
        <p:spPr>
          <a:xfrm>
            <a:off x="201710" y="-53788"/>
            <a:ext cx="11793067" cy="7213660"/>
          </a:xfrm>
        </p:spPr>
      </p:pic>
    </p:spTree>
    <p:extLst>
      <p:ext uri="{BB962C8B-B14F-4D97-AF65-F5344CB8AC3E}">
        <p14:creationId xmlns:p14="http://schemas.microsoft.com/office/powerpoint/2010/main" val="2294251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Protected SAP Reporting</a:t>
            </a:r>
            <a:endParaRPr lang="en-US" dirty="0"/>
          </a:p>
        </p:txBody>
      </p:sp>
      <p:sp>
        <p:nvSpPr>
          <p:cNvPr id="3" name="Text Placeholder 2"/>
          <p:cNvSpPr>
            <a:spLocks noGrp="1"/>
          </p:cNvSpPr>
          <p:nvPr>
            <p:ph type="body" sz="quarter" idx="12"/>
          </p:nvPr>
        </p:nvSpPr>
        <p:spPr/>
        <p:txBody>
          <a:bodyPr/>
          <a:lstStyle/>
          <a:p>
            <a:r>
              <a:rPr lang="en-US" dirty="0"/>
              <a:t>Today’s demo in partnership with:</a:t>
            </a:r>
          </a:p>
        </p:txBody>
      </p:sp>
      <p:sp>
        <p:nvSpPr>
          <p:cNvPr id="5" name="TextBox 4"/>
          <p:cNvSpPr txBox="1"/>
          <p:nvPr/>
        </p:nvSpPr>
        <p:spPr>
          <a:xfrm>
            <a:off x="325212" y="5047639"/>
            <a:ext cx="12036986" cy="1834348"/>
          </a:xfrm>
          <a:prstGeom prst="rect">
            <a:avLst/>
          </a:prstGeom>
          <a:noFill/>
        </p:spPr>
        <p:txBody>
          <a:bodyPr wrap="square" lIns="182880" tIns="146304" rIns="182880" bIns="146304" rtlCol="0">
            <a:spAutoFit/>
          </a:bodyPr>
          <a:lstStyle/>
          <a:p>
            <a:r>
              <a:rPr lang="en-US" sz="2000" dirty="0" smtClean="0"/>
              <a:t>		           SECUDE </a:t>
            </a:r>
            <a:r>
              <a:rPr lang="en-US" sz="2000" dirty="0"/>
              <a:t>is an innovative global provider of information protection solutions. The company was founded in 1996 as a partnership between SAP AG and the </a:t>
            </a:r>
            <a:r>
              <a:rPr lang="en-US" sz="2000" dirty="0" err="1"/>
              <a:t>Fraunhofer</a:t>
            </a:r>
            <a:r>
              <a:rPr lang="en-US" sz="2000" dirty="0"/>
              <a:t> Institute in Germany. With offices in North America, Europe and Asia, SECUDE is globally renowned for providing multilayered data protection both on-premise and in the cloud for a large number of Fortune 500 companies</a:t>
            </a:r>
            <a:r>
              <a:rPr lang="en-US" sz="2000" dirty="0" smtClean="0"/>
              <a:t>. </a:t>
            </a:r>
            <a:endParaRPr lang="en-US" sz="2000" dirty="0"/>
          </a:p>
        </p:txBody>
      </p:sp>
      <p:pic>
        <p:nvPicPr>
          <p:cNvPr id="6146" name="Picture 2" descr="SECUDE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43" y="5032990"/>
            <a:ext cx="2505532" cy="38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357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Rectangle 76"/>
          <p:cNvSpPr/>
          <p:nvPr/>
        </p:nvSpPr>
        <p:spPr>
          <a:xfrm>
            <a:off x="5414766" y="2103387"/>
            <a:ext cx="2573085" cy="2425499"/>
          </a:xfrm>
          <a:prstGeom prst="rect">
            <a:avLst/>
          </a:prstGeom>
        </p:spPr>
        <p:style>
          <a:lnRef idx="1">
            <a:schemeClr val="accent2"/>
          </a:lnRef>
          <a:fillRef idx="3">
            <a:schemeClr val="accent2"/>
          </a:fillRef>
          <a:effectRef idx="2">
            <a:schemeClr val="accent2"/>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sz="2000" dirty="0" smtClean="0">
                <a:cs typeface="Gotham Book" pitchFamily="50" charset="0"/>
              </a:rPr>
              <a:t>Secude Service</a:t>
            </a:r>
            <a:endParaRPr lang="en-US" sz="2000" dirty="0">
              <a:cs typeface="Gotham Book" pitchFamily="50" charset="0"/>
            </a:endParaRPr>
          </a:p>
        </p:txBody>
      </p:sp>
      <p:sp>
        <p:nvSpPr>
          <p:cNvPr id="2" name="Title 1"/>
          <p:cNvSpPr>
            <a:spLocks noGrp="1"/>
          </p:cNvSpPr>
          <p:nvPr>
            <p:ph type="title"/>
          </p:nvPr>
        </p:nvSpPr>
        <p:spPr/>
        <p:txBody>
          <a:bodyPr/>
          <a:lstStyle/>
          <a:p>
            <a:r>
              <a:rPr lang="en-US" dirty="0" smtClean="0">
                <a:solidFill>
                  <a:srgbClr val="007233"/>
                </a:solidFill>
              </a:rPr>
              <a:t>Secude offering SAP data protection</a:t>
            </a:r>
            <a:endParaRPr lang="en-US" dirty="0">
              <a:solidFill>
                <a:srgbClr val="007233"/>
              </a:solidFill>
            </a:endParaRPr>
          </a:p>
        </p:txBody>
      </p:sp>
      <p:sp>
        <p:nvSpPr>
          <p:cNvPr id="70" name="Rectangle 69"/>
          <p:cNvSpPr/>
          <p:nvPr/>
        </p:nvSpPr>
        <p:spPr>
          <a:xfrm>
            <a:off x="1611083" y="1335314"/>
            <a:ext cx="2474567" cy="3799947"/>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sz="2000" dirty="0" smtClean="0">
                <a:cs typeface="Gotham Book" pitchFamily="50" charset="0"/>
              </a:rPr>
              <a:t>SAP NetWeaver</a:t>
            </a:r>
            <a:endParaRPr lang="en-US" sz="2000" dirty="0" smtClean="0">
              <a:cs typeface="Gotham Book" pitchFamily="50" charset="0"/>
            </a:endParaRPr>
          </a:p>
        </p:txBody>
      </p:sp>
      <p:sp>
        <p:nvSpPr>
          <p:cNvPr id="69" name="Rectangle 68"/>
          <p:cNvSpPr/>
          <p:nvPr/>
        </p:nvSpPr>
        <p:spPr>
          <a:xfrm>
            <a:off x="1801435" y="2588488"/>
            <a:ext cx="5996065" cy="1697849"/>
          </a:xfrm>
          <a:prstGeom prst="rect">
            <a:avLst/>
          </a:prstGeom>
          <a:solidFill>
            <a:schemeClr val="accent1">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cs typeface="Gotham Book" pitchFamily="50" charset="0"/>
            </a:endParaRPr>
          </a:p>
        </p:txBody>
      </p:sp>
      <p:grpSp>
        <p:nvGrpSpPr>
          <p:cNvPr id="71" name="Group 70"/>
          <p:cNvGrpSpPr/>
          <p:nvPr/>
        </p:nvGrpSpPr>
        <p:grpSpPr>
          <a:xfrm>
            <a:off x="2943542" y="1779989"/>
            <a:ext cx="571054" cy="565950"/>
            <a:chOff x="211039" y="2963044"/>
            <a:chExt cx="432048" cy="504056"/>
          </a:xfrm>
        </p:grpSpPr>
        <p:sp>
          <p:nvSpPr>
            <p:cNvPr id="117" name="Rectangle 116"/>
            <p:cNvSpPr/>
            <p:nvPr/>
          </p:nvSpPr>
          <p:spPr>
            <a:xfrm>
              <a:off x="211039" y="2963044"/>
              <a:ext cx="43204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sp>
          <p:nvSpPr>
            <p:cNvPr id="118" name="Rectangle 117"/>
            <p:cNvSpPr/>
            <p:nvPr/>
          </p:nvSpPr>
          <p:spPr>
            <a:xfrm>
              <a:off x="251520" y="3068960"/>
              <a:ext cx="72008"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sp>
          <p:nvSpPr>
            <p:cNvPr id="119" name="Rectangle 118"/>
            <p:cNvSpPr/>
            <p:nvPr/>
          </p:nvSpPr>
          <p:spPr>
            <a:xfrm>
              <a:off x="251520" y="2996952"/>
              <a:ext cx="360040" cy="72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cxnSp>
          <p:nvCxnSpPr>
            <p:cNvPr id="120" name="Straight Connector 119"/>
            <p:cNvCxnSpPr/>
            <p:nvPr/>
          </p:nvCxnSpPr>
          <p:spPr>
            <a:xfrm>
              <a:off x="251520" y="306896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23528" y="299695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95536" y="299695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51520" y="314096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51520" y="321297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51520" y="328498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51520" y="335699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67544" y="299695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39552" y="2996952"/>
              <a:ext cx="0" cy="4320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2086961" y="1779989"/>
            <a:ext cx="580406" cy="570006"/>
            <a:chOff x="1475656" y="3645024"/>
            <a:chExt cx="439124" cy="507669"/>
          </a:xfrm>
        </p:grpSpPr>
        <p:grpSp>
          <p:nvGrpSpPr>
            <p:cNvPr id="109" name="Group 108"/>
            <p:cNvGrpSpPr/>
            <p:nvPr/>
          </p:nvGrpSpPr>
          <p:grpSpPr>
            <a:xfrm>
              <a:off x="1475656" y="3645024"/>
              <a:ext cx="439124" cy="507669"/>
              <a:chOff x="1475656" y="3645024"/>
              <a:chExt cx="439124" cy="507669"/>
            </a:xfrm>
          </p:grpSpPr>
          <p:sp>
            <p:nvSpPr>
              <p:cNvPr id="111" name="Freeform 110"/>
              <p:cNvSpPr/>
              <p:nvPr/>
            </p:nvSpPr>
            <p:spPr>
              <a:xfrm rot="10800000">
                <a:off x="1475656" y="3645024"/>
                <a:ext cx="439124" cy="507669"/>
              </a:xfrm>
              <a:custGeom>
                <a:avLst/>
                <a:gdLst>
                  <a:gd name="connsiteX0" fmla="*/ 0 w 443619"/>
                  <a:gd name="connsiteY0" fmla="*/ 0 h 497941"/>
                  <a:gd name="connsiteX1" fmla="*/ 443619 w 443619"/>
                  <a:gd name="connsiteY1" fmla="*/ 0 h 497941"/>
                  <a:gd name="connsiteX2" fmla="*/ 443619 w 443619"/>
                  <a:gd name="connsiteY2" fmla="*/ 497941 h 497941"/>
                  <a:gd name="connsiteX3" fmla="*/ 81481 w 443619"/>
                  <a:gd name="connsiteY3" fmla="*/ 497941 h 497941"/>
                  <a:gd name="connsiteX4" fmla="*/ 9053 w 443619"/>
                  <a:gd name="connsiteY4" fmla="*/ 434567 h 497941"/>
                  <a:gd name="connsiteX5" fmla="*/ 0 w 443619"/>
                  <a:gd name="connsiteY5" fmla="*/ 0 h 497941"/>
                  <a:gd name="connsiteX0" fmla="*/ 0 w 443619"/>
                  <a:gd name="connsiteY0" fmla="*/ 0 h 497941"/>
                  <a:gd name="connsiteX1" fmla="*/ 443619 w 443619"/>
                  <a:gd name="connsiteY1" fmla="*/ 0 h 497941"/>
                  <a:gd name="connsiteX2" fmla="*/ 443619 w 443619"/>
                  <a:gd name="connsiteY2" fmla="*/ 497941 h 497941"/>
                  <a:gd name="connsiteX3" fmla="*/ 81481 w 443619"/>
                  <a:gd name="connsiteY3" fmla="*/ 497941 h 497941"/>
                  <a:gd name="connsiteX4" fmla="*/ 7076 w 443619"/>
                  <a:gd name="connsiteY4" fmla="*/ 363653 h 497941"/>
                  <a:gd name="connsiteX5" fmla="*/ 0 w 443619"/>
                  <a:gd name="connsiteY5" fmla="*/ 0 h 497941"/>
                  <a:gd name="connsiteX0" fmla="*/ 0 w 443619"/>
                  <a:gd name="connsiteY0" fmla="*/ 0 h 507669"/>
                  <a:gd name="connsiteX1" fmla="*/ 443619 w 443619"/>
                  <a:gd name="connsiteY1" fmla="*/ 0 h 507669"/>
                  <a:gd name="connsiteX2" fmla="*/ 443619 w 443619"/>
                  <a:gd name="connsiteY2" fmla="*/ 497941 h 507669"/>
                  <a:gd name="connsiteX3" fmla="*/ 151092 w 443619"/>
                  <a:gd name="connsiteY3" fmla="*/ 507669 h 507669"/>
                  <a:gd name="connsiteX4" fmla="*/ 7076 w 443619"/>
                  <a:gd name="connsiteY4" fmla="*/ 363653 h 507669"/>
                  <a:gd name="connsiteX5" fmla="*/ 0 w 443619"/>
                  <a:gd name="connsiteY5" fmla="*/ 0 h 507669"/>
                  <a:gd name="connsiteX0" fmla="*/ 0 w 443619"/>
                  <a:gd name="connsiteY0" fmla="*/ 0 h 507669"/>
                  <a:gd name="connsiteX1" fmla="*/ 443619 w 443619"/>
                  <a:gd name="connsiteY1" fmla="*/ 0 h 507669"/>
                  <a:gd name="connsiteX2" fmla="*/ 443618 w 443619"/>
                  <a:gd name="connsiteY2" fmla="*/ 507669 h 507669"/>
                  <a:gd name="connsiteX3" fmla="*/ 151092 w 443619"/>
                  <a:gd name="connsiteY3" fmla="*/ 507669 h 507669"/>
                  <a:gd name="connsiteX4" fmla="*/ 7076 w 443619"/>
                  <a:gd name="connsiteY4" fmla="*/ 363653 h 507669"/>
                  <a:gd name="connsiteX5" fmla="*/ 0 w 443619"/>
                  <a:gd name="connsiteY5" fmla="*/ 0 h 50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619" h="507669">
                    <a:moveTo>
                      <a:pt x="0" y="0"/>
                    </a:moveTo>
                    <a:lnTo>
                      <a:pt x="443619" y="0"/>
                    </a:lnTo>
                    <a:cubicBezTo>
                      <a:pt x="443619" y="169223"/>
                      <a:pt x="443618" y="338446"/>
                      <a:pt x="443618" y="507669"/>
                    </a:cubicBezTo>
                    <a:lnTo>
                      <a:pt x="151092" y="507669"/>
                    </a:lnTo>
                    <a:lnTo>
                      <a:pt x="7076" y="363653"/>
                    </a:lnTo>
                    <a:lnTo>
                      <a:pt x="0" y="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cxnSp>
            <p:nvCxnSpPr>
              <p:cNvPr id="112" name="Straight Connector 111"/>
              <p:cNvCxnSpPr/>
              <p:nvPr/>
            </p:nvCxnSpPr>
            <p:spPr>
              <a:xfrm rot="10800000">
                <a:off x="1547665" y="4008677"/>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1547665" y="3936669"/>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a:off x="1547665" y="3864661"/>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1547665" y="3792653"/>
                <a:ext cx="288032" cy="0"/>
              </a:xfrm>
              <a:prstGeom prst="line">
                <a:avLst/>
              </a:prstGeom>
            </p:spPr>
            <p:style>
              <a:lnRef idx="2">
                <a:schemeClr val="accent1"/>
              </a:lnRef>
              <a:fillRef idx="0">
                <a:schemeClr val="accent1"/>
              </a:fillRef>
              <a:effectRef idx="1">
                <a:schemeClr val="accent1"/>
              </a:effectRef>
              <a:fontRef idx="minor">
                <a:schemeClr val="tx1"/>
              </a:fontRef>
            </p:style>
          </p:cxnSp>
          <p:sp>
            <p:nvSpPr>
              <p:cNvPr id="116" name="Freeform 115"/>
              <p:cNvSpPr/>
              <p:nvPr/>
            </p:nvSpPr>
            <p:spPr>
              <a:xfrm rot="10800000">
                <a:off x="1762895" y="3645024"/>
                <a:ext cx="144810" cy="144016"/>
              </a:xfrm>
              <a:custGeom>
                <a:avLst/>
                <a:gdLst>
                  <a:gd name="connsiteX0" fmla="*/ 0 w 145256"/>
                  <a:gd name="connsiteY0" fmla="*/ 0 h 142875"/>
                  <a:gd name="connsiteX1" fmla="*/ 142875 w 145256"/>
                  <a:gd name="connsiteY1" fmla="*/ 2381 h 142875"/>
                  <a:gd name="connsiteX2" fmla="*/ 145256 w 145256"/>
                  <a:gd name="connsiteY2" fmla="*/ 142875 h 142875"/>
                  <a:gd name="connsiteX3" fmla="*/ 0 w 145256"/>
                  <a:gd name="connsiteY3" fmla="*/ 0 h 142875"/>
                  <a:gd name="connsiteX0" fmla="*/ 0 w 145256"/>
                  <a:gd name="connsiteY0" fmla="*/ 0 h 142875"/>
                  <a:gd name="connsiteX1" fmla="*/ 143123 w 145256"/>
                  <a:gd name="connsiteY1" fmla="*/ 4390 h 142875"/>
                  <a:gd name="connsiteX2" fmla="*/ 145256 w 145256"/>
                  <a:gd name="connsiteY2" fmla="*/ 142875 h 142875"/>
                  <a:gd name="connsiteX3" fmla="*/ 0 w 145256"/>
                  <a:gd name="connsiteY3" fmla="*/ 0 h 142875"/>
                  <a:gd name="connsiteX0" fmla="*/ 0 w 215131"/>
                  <a:gd name="connsiteY0" fmla="*/ 0 h 76398"/>
                  <a:gd name="connsiteX1" fmla="*/ 143123 w 215131"/>
                  <a:gd name="connsiteY1" fmla="*/ 4390 h 76398"/>
                  <a:gd name="connsiteX2" fmla="*/ 215131 w 215131"/>
                  <a:gd name="connsiteY2" fmla="*/ 76398 h 76398"/>
                  <a:gd name="connsiteX3" fmla="*/ 0 w 215131"/>
                  <a:gd name="connsiteY3" fmla="*/ 0 h 76398"/>
                  <a:gd name="connsiteX0" fmla="*/ 0 w 143917"/>
                  <a:gd name="connsiteY0" fmla="*/ 0 h 148406"/>
                  <a:gd name="connsiteX1" fmla="*/ 143123 w 143917"/>
                  <a:gd name="connsiteY1" fmla="*/ 4390 h 148406"/>
                  <a:gd name="connsiteX2" fmla="*/ 143123 w 143917"/>
                  <a:gd name="connsiteY2" fmla="*/ 148406 h 148406"/>
                  <a:gd name="connsiteX3" fmla="*/ 0 w 143917"/>
                  <a:gd name="connsiteY3" fmla="*/ 0 h 148406"/>
                  <a:gd name="connsiteX0" fmla="*/ 0 w 144810"/>
                  <a:gd name="connsiteY0" fmla="*/ 72008 h 144016"/>
                  <a:gd name="connsiteX1" fmla="*/ 144016 w 144810"/>
                  <a:gd name="connsiteY1" fmla="*/ 0 h 144016"/>
                  <a:gd name="connsiteX2" fmla="*/ 144016 w 144810"/>
                  <a:gd name="connsiteY2" fmla="*/ 144016 h 144016"/>
                  <a:gd name="connsiteX3" fmla="*/ 0 w 144810"/>
                  <a:gd name="connsiteY3" fmla="*/ 72008 h 144016"/>
                  <a:gd name="connsiteX0" fmla="*/ 0 w 144810"/>
                  <a:gd name="connsiteY0" fmla="*/ 0 h 144016"/>
                  <a:gd name="connsiteX1" fmla="*/ 144016 w 144810"/>
                  <a:gd name="connsiteY1" fmla="*/ 0 h 144016"/>
                  <a:gd name="connsiteX2" fmla="*/ 144016 w 144810"/>
                  <a:gd name="connsiteY2" fmla="*/ 144016 h 144016"/>
                  <a:gd name="connsiteX3" fmla="*/ 0 w 144810"/>
                  <a:gd name="connsiteY3" fmla="*/ 0 h 144016"/>
                </a:gdLst>
                <a:ahLst/>
                <a:cxnLst>
                  <a:cxn ang="0">
                    <a:pos x="connsiteX0" y="connsiteY0"/>
                  </a:cxn>
                  <a:cxn ang="0">
                    <a:pos x="connsiteX1" y="connsiteY1"/>
                  </a:cxn>
                  <a:cxn ang="0">
                    <a:pos x="connsiteX2" y="connsiteY2"/>
                  </a:cxn>
                  <a:cxn ang="0">
                    <a:pos x="connsiteX3" y="connsiteY3"/>
                  </a:cxn>
                </a:cxnLst>
                <a:rect l="l" t="t" r="r" b="b"/>
                <a:pathLst>
                  <a:path w="144810" h="144016">
                    <a:moveTo>
                      <a:pt x="0" y="0"/>
                    </a:moveTo>
                    <a:lnTo>
                      <a:pt x="144016" y="0"/>
                    </a:lnTo>
                    <a:cubicBezTo>
                      <a:pt x="144810" y="46831"/>
                      <a:pt x="143222" y="97185"/>
                      <a:pt x="144016" y="144016"/>
                    </a:cubicBezTo>
                    <a:lnTo>
                      <a:pt x="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grpSp>
        <p:sp>
          <p:nvSpPr>
            <p:cNvPr id="110" name="Rectangle 109"/>
            <p:cNvSpPr/>
            <p:nvPr/>
          </p:nvSpPr>
          <p:spPr>
            <a:xfrm>
              <a:off x="1475656" y="3645024"/>
              <a:ext cx="43204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grpSp>
      <p:sp>
        <p:nvSpPr>
          <p:cNvPr id="73" name="Rectangle 72"/>
          <p:cNvSpPr/>
          <p:nvPr/>
        </p:nvSpPr>
        <p:spPr>
          <a:xfrm>
            <a:off x="1991786" y="2831038"/>
            <a:ext cx="1713162" cy="121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dirty="0" smtClean="0">
                <a:cs typeface="Gotham Book" pitchFamily="50" charset="0"/>
              </a:rPr>
              <a:t>Classify</a:t>
            </a:r>
            <a:br>
              <a:rPr lang="de-CH" dirty="0" smtClean="0">
                <a:cs typeface="Gotham Book" pitchFamily="50" charset="0"/>
              </a:rPr>
            </a:br>
            <a:r>
              <a:rPr lang="de-CH" dirty="0" smtClean="0">
                <a:cs typeface="Gotham Book" pitchFamily="50" charset="0"/>
              </a:rPr>
              <a:t>then</a:t>
            </a:r>
            <a:br>
              <a:rPr lang="de-CH" dirty="0" smtClean="0">
                <a:cs typeface="Gotham Book" pitchFamily="50" charset="0"/>
              </a:rPr>
            </a:br>
            <a:r>
              <a:rPr lang="de-CH" dirty="0" smtClean="0">
                <a:cs typeface="Gotham Book" pitchFamily="50" charset="0"/>
              </a:rPr>
              <a:t>Protect</a:t>
            </a:r>
            <a:endParaRPr lang="de-CH" dirty="0">
              <a:cs typeface="Gotham Book" pitchFamily="50" charset="0"/>
            </a:endParaRPr>
          </a:p>
        </p:txBody>
      </p:sp>
      <p:sp>
        <p:nvSpPr>
          <p:cNvPr id="74" name="Rectangle 73"/>
          <p:cNvSpPr/>
          <p:nvPr/>
        </p:nvSpPr>
        <p:spPr>
          <a:xfrm>
            <a:off x="1801435" y="4528887"/>
            <a:ext cx="2093864" cy="404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dirty="0" smtClean="0">
                <a:cs typeface="Gotham Book" pitchFamily="50" charset="0"/>
              </a:rPr>
              <a:t>Download / Export</a:t>
            </a:r>
            <a:endParaRPr lang="de-CH" dirty="0">
              <a:cs typeface="Gotham Book" pitchFamily="50" charset="0"/>
            </a:endParaRPr>
          </a:p>
        </p:txBody>
      </p:sp>
      <p:cxnSp>
        <p:nvCxnSpPr>
          <p:cNvPr id="75" name="Curved Connector 70"/>
          <p:cNvCxnSpPr>
            <a:stCxn id="110" idx="2"/>
          </p:cNvCxnSpPr>
          <p:nvPr/>
        </p:nvCxnSpPr>
        <p:spPr>
          <a:xfrm>
            <a:off x="2372488" y="2345938"/>
            <a:ext cx="0" cy="4851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76" name="Curved Connector 70"/>
          <p:cNvCxnSpPr>
            <a:stCxn id="117" idx="2"/>
          </p:cNvCxnSpPr>
          <p:nvPr/>
        </p:nvCxnSpPr>
        <p:spPr>
          <a:xfrm>
            <a:off x="3229069" y="2345938"/>
            <a:ext cx="0" cy="4851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78" name="Rectangle 77"/>
          <p:cNvSpPr/>
          <p:nvPr/>
        </p:nvSpPr>
        <p:spPr>
          <a:xfrm>
            <a:off x="5795469" y="2831038"/>
            <a:ext cx="1704110" cy="121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dirty="0" smtClean="0">
                <a:cs typeface="Gotham Book" pitchFamily="50" charset="0"/>
              </a:rPr>
              <a:t>Encrypt With</a:t>
            </a:r>
            <a:br>
              <a:rPr lang="de-CH" dirty="0" smtClean="0">
                <a:cs typeface="Gotham Book" pitchFamily="50" charset="0"/>
              </a:rPr>
            </a:br>
            <a:r>
              <a:rPr lang="de-CH" dirty="0" smtClean="0">
                <a:cs typeface="Gotham Book" pitchFamily="50" charset="0"/>
              </a:rPr>
              <a:t>AD RMS</a:t>
            </a:r>
            <a:br>
              <a:rPr lang="de-CH" dirty="0" smtClean="0">
                <a:cs typeface="Gotham Book" pitchFamily="50" charset="0"/>
              </a:rPr>
            </a:br>
            <a:r>
              <a:rPr lang="de-CH" dirty="0" smtClean="0">
                <a:cs typeface="Gotham Book" pitchFamily="50" charset="0"/>
              </a:rPr>
              <a:t>SDK</a:t>
            </a:r>
            <a:endParaRPr lang="de-CH" dirty="0">
              <a:cs typeface="Gotham Book" pitchFamily="50" charset="0"/>
            </a:endParaRPr>
          </a:p>
        </p:txBody>
      </p:sp>
      <p:cxnSp>
        <p:nvCxnSpPr>
          <p:cNvPr id="79" name="Curved Connector 70"/>
          <p:cNvCxnSpPr/>
          <p:nvPr/>
        </p:nvCxnSpPr>
        <p:spPr>
          <a:xfrm>
            <a:off x="3704947" y="3073588"/>
            <a:ext cx="2090521"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0" name="Curved Connector 70"/>
          <p:cNvCxnSpPr>
            <a:stCxn id="73" idx="2"/>
            <a:endCxn id="74" idx="0"/>
          </p:cNvCxnSpPr>
          <p:nvPr/>
        </p:nvCxnSpPr>
        <p:spPr>
          <a:xfrm>
            <a:off x="2848367" y="4043787"/>
            <a:ext cx="0" cy="4851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81" name="Rectangle 80"/>
          <p:cNvSpPr/>
          <p:nvPr/>
        </p:nvSpPr>
        <p:spPr>
          <a:xfrm>
            <a:off x="1611083" y="5337386"/>
            <a:ext cx="2474567" cy="1293599"/>
          </a:xfrm>
          <a:prstGeom prst="rect">
            <a:avLst/>
          </a:prstGeom>
        </p:spPr>
        <p:style>
          <a:lnRef idx="1">
            <a:schemeClr val="accent3"/>
          </a:lnRef>
          <a:fillRef idx="3">
            <a:schemeClr val="accent3"/>
          </a:fillRef>
          <a:effectRef idx="2">
            <a:schemeClr val="accent3"/>
          </a:effectRef>
          <a:fontRef idx="minor">
            <a:schemeClr val="lt1"/>
          </a:fontRef>
        </p:style>
        <p:txBody>
          <a:bodyPr rtlCol="0" anchor="b"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sz="2000" dirty="0" smtClean="0">
                <a:cs typeface="Gotham Book" pitchFamily="50" charset="0"/>
              </a:rPr>
              <a:t>Front-End</a:t>
            </a:r>
            <a:endParaRPr lang="en-US" sz="2000" dirty="0" smtClean="0">
              <a:cs typeface="Gotham Book" pitchFamily="50" charset="0"/>
            </a:endParaRPr>
          </a:p>
        </p:txBody>
      </p:sp>
      <p:cxnSp>
        <p:nvCxnSpPr>
          <p:cNvPr id="82" name="Curved Connector 70"/>
          <p:cNvCxnSpPr>
            <a:stCxn id="74" idx="2"/>
            <a:endCxn id="98" idx="0"/>
          </p:cNvCxnSpPr>
          <p:nvPr/>
        </p:nvCxnSpPr>
        <p:spPr>
          <a:xfrm>
            <a:off x="2848367" y="4933136"/>
            <a:ext cx="0" cy="70445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83" name="Flowchart: Document 82"/>
          <p:cNvSpPr/>
          <p:nvPr/>
        </p:nvSpPr>
        <p:spPr>
          <a:xfrm>
            <a:off x="4488909" y="2831038"/>
            <a:ext cx="571054" cy="4851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cxnSp>
        <p:nvCxnSpPr>
          <p:cNvPr id="84" name="Curved Connector 70"/>
          <p:cNvCxnSpPr/>
          <p:nvPr/>
        </p:nvCxnSpPr>
        <p:spPr>
          <a:xfrm flipH="1">
            <a:off x="3704947" y="3801237"/>
            <a:ext cx="2090521"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85" name="Picture 84" descr="C:\Users\rlindemann\AppData\Local\Microsoft\Windows\Temporary Internet Files\Content.IE5\38ANZB1W\MC900432626[1].png"/>
          <p:cNvPicPr>
            <a:picLocks noChangeAspect="1" noChangeArrowheads="1"/>
          </p:cNvPicPr>
          <p:nvPr/>
        </p:nvPicPr>
        <p:blipFill>
          <a:blip r:embed="rId2" cstate="print"/>
          <a:srcRect/>
          <a:stretch>
            <a:fillRect/>
          </a:stretch>
        </p:blipFill>
        <p:spPr bwMode="auto">
          <a:xfrm flipH="1">
            <a:off x="88273" y="2911888"/>
            <a:ext cx="1332459" cy="1131899"/>
          </a:xfrm>
          <a:prstGeom prst="rect">
            <a:avLst/>
          </a:prstGeom>
          <a:noFill/>
        </p:spPr>
      </p:pic>
      <p:cxnSp>
        <p:nvCxnSpPr>
          <p:cNvPr id="87" name="Straight Arrow Connector 86"/>
          <p:cNvCxnSpPr>
            <a:stCxn id="81" idx="3"/>
          </p:cNvCxnSpPr>
          <p:nvPr/>
        </p:nvCxnSpPr>
        <p:spPr>
          <a:xfrm>
            <a:off x="4085650" y="5984186"/>
            <a:ext cx="1709818"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92" name="Group 91"/>
          <p:cNvGrpSpPr/>
          <p:nvPr/>
        </p:nvGrpSpPr>
        <p:grpSpPr>
          <a:xfrm>
            <a:off x="4488909" y="3558687"/>
            <a:ext cx="788715" cy="589149"/>
            <a:chOff x="4355976" y="3284984"/>
            <a:chExt cx="596726" cy="524718"/>
          </a:xfrm>
        </p:grpSpPr>
        <p:sp>
          <p:nvSpPr>
            <p:cNvPr id="100" name="Flowchart: Document 99"/>
            <p:cNvSpPr/>
            <p:nvPr/>
          </p:nvSpPr>
          <p:spPr>
            <a:xfrm>
              <a:off x="4355976" y="3284984"/>
              <a:ext cx="432048" cy="4320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pic>
          <p:nvPicPr>
            <p:cNvPr id="101" name="Picture 100"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4572000" y="3429000"/>
              <a:ext cx="380702" cy="380702"/>
            </a:xfrm>
            <a:prstGeom prst="rect">
              <a:avLst/>
            </a:prstGeom>
            <a:noFill/>
          </p:spPr>
        </p:pic>
      </p:grpSp>
      <p:grpSp>
        <p:nvGrpSpPr>
          <p:cNvPr id="93" name="Group 92"/>
          <p:cNvGrpSpPr/>
          <p:nvPr/>
        </p:nvGrpSpPr>
        <p:grpSpPr>
          <a:xfrm>
            <a:off x="2562840" y="5637587"/>
            <a:ext cx="788715" cy="589149"/>
            <a:chOff x="4355976" y="3284984"/>
            <a:chExt cx="596726" cy="524718"/>
          </a:xfrm>
        </p:grpSpPr>
        <p:sp>
          <p:nvSpPr>
            <p:cNvPr id="98" name="Flowchart: Document 97"/>
            <p:cNvSpPr/>
            <p:nvPr/>
          </p:nvSpPr>
          <p:spPr>
            <a:xfrm>
              <a:off x="4355976" y="3284984"/>
              <a:ext cx="432048" cy="4320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pic>
          <p:nvPicPr>
            <p:cNvPr id="99" name="Picture 98"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4572000" y="3429000"/>
              <a:ext cx="380702" cy="380702"/>
            </a:xfrm>
            <a:prstGeom prst="rect">
              <a:avLst/>
            </a:prstGeom>
            <a:noFill/>
          </p:spPr>
        </p:pic>
      </p:grpSp>
      <p:sp>
        <p:nvSpPr>
          <p:cNvPr id="95" name="Rectangle 94"/>
          <p:cNvSpPr/>
          <p:nvPr/>
        </p:nvSpPr>
        <p:spPr>
          <a:xfrm>
            <a:off x="9816370" y="2107445"/>
            <a:ext cx="2477909" cy="2421441"/>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000" dirty="0" smtClean="0">
              <a:cs typeface="Gotham Book" pitchFamily="50" charset="0"/>
            </a:endParaRPr>
          </a:p>
          <a:p>
            <a:pPr algn="ctr"/>
            <a:r>
              <a:rPr lang="de-CH" sz="2000" dirty="0" smtClean="0">
                <a:cs typeface="Gotham Book" pitchFamily="50" charset="0"/>
              </a:rPr>
              <a:t>Window Server</a:t>
            </a:r>
            <a:br>
              <a:rPr lang="de-CH" sz="2000" dirty="0" smtClean="0">
                <a:cs typeface="Gotham Book" pitchFamily="50" charset="0"/>
              </a:rPr>
            </a:br>
            <a:r>
              <a:rPr lang="de-CH" sz="2000" dirty="0" smtClean="0">
                <a:cs typeface="Gotham Book" pitchFamily="50" charset="0"/>
              </a:rPr>
              <a:t>AD </a:t>
            </a:r>
            <a:r>
              <a:rPr lang="de-CH" sz="2000" dirty="0">
                <a:cs typeface="Gotham Book" pitchFamily="50" charset="0"/>
              </a:rPr>
              <a:t>RMS</a:t>
            </a:r>
            <a:br>
              <a:rPr lang="de-CH" sz="2000" dirty="0">
                <a:cs typeface="Gotham Book" pitchFamily="50" charset="0"/>
              </a:rPr>
            </a:br>
            <a:r>
              <a:rPr lang="de-CH" sz="2000" dirty="0">
                <a:cs typeface="Gotham Book" pitchFamily="50" charset="0"/>
              </a:rPr>
              <a:t/>
            </a:r>
            <a:br>
              <a:rPr lang="de-CH" sz="2000" dirty="0">
                <a:cs typeface="Gotham Book" pitchFamily="50" charset="0"/>
              </a:rPr>
            </a:br>
            <a:r>
              <a:rPr lang="de-CH" sz="2000" dirty="0" smtClean="0">
                <a:cs typeface="Gotham Book" pitchFamily="50" charset="0"/>
              </a:rPr>
              <a:t>Window Azure </a:t>
            </a:r>
            <a:br>
              <a:rPr lang="de-CH" sz="2000" dirty="0" smtClean="0">
                <a:cs typeface="Gotham Book" pitchFamily="50" charset="0"/>
              </a:rPr>
            </a:br>
            <a:r>
              <a:rPr lang="de-CH" sz="2000" dirty="0" smtClean="0">
                <a:cs typeface="Gotham Book" pitchFamily="50" charset="0"/>
              </a:rPr>
              <a:t>AD </a:t>
            </a:r>
            <a:r>
              <a:rPr lang="de-CH" sz="2000" dirty="0">
                <a:cs typeface="Gotham Book" pitchFamily="50" charset="0"/>
              </a:rPr>
              <a:t>RMS</a:t>
            </a:r>
            <a:endParaRPr lang="en-US" sz="2000" dirty="0">
              <a:cs typeface="Gotham Book" pitchFamily="50" charset="0"/>
            </a:endParaRPr>
          </a:p>
          <a:p>
            <a:pPr algn="ctr"/>
            <a:endParaRPr lang="en-US" sz="2000" dirty="0">
              <a:cs typeface="Gotham Book" pitchFamily="50" charset="0"/>
            </a:endParaRPr>
          </a:p>
        </p:txBody>
      </p:sp>
      <p:cxnSp>
        <p:nvCxnSpPr>
          <p:cNvPr id="96" name="Curved Connector 70"/>
          <p:cNvCxnSpPr/>
          <p:nvPr/>
        </p:nvCxnSpPr>
        <p:spPr>
          <a:xfrm>
            <a:off x="7778539" y="3326593"/>
            <a:ext cx="2037831"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97" name="Picture 96" descr="C:\Users\rlindemann\AppData\Local\Microsoft\Windows\Temporary Internet Files\Content.IE5\S8PH43EL\MC9004325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454" y="2552277"/>
            <a:ext cx="856581" cy="727649"/>
          </a:xfrm>
          <a:prstGeom prst="rect">
            <a:avLst/>
          </a:prstGeom>
          <a:noFill/>
          <a:extLst>
            <a:ext uri="{909E8E84-426E-40DD-AFC4-6F175D3DCCD1}">
              <a14:hiddenFill xmlns:a14="http://schemas.microsoft.com/office/drawing/2010/main">
                <a:solidFill>
                  <a:srgbClr val="FFFFFF"/>
                </a:solidFill>
              </a14:hiddenFill>
            </a:ext>
          </a:extLst>
        </p:spPr>
      </p:pic>
      <p:grpSp>
        <p:nvGrpSpPr>
          <p:cNvPr id="7168" name="Group 7167"/>
          <p:cNvGrpSpPr/>
          <p:nvPr/>
        </p:nvGrpSpPr>
        <p:grpSpPr>
          <a:xfrm>
            <a:off x="5523875" y="5326909"/>
            <a:ext cx="994509" cy="565950"/>
            <a:chOff x="6183089" y="5741636"/>
            <a:chExt cx="994509" cy="565950"/>
          </a:xfrm>
        </p:grpSpPr>
        <p:grpSp>
          <p:nvGrpSpPr>
            <p:cNvPr id="89" name="Group 88"/>
            <p:cNvGrpSpPr/>
            <p:nvPr/>
          </p:nvGrpSpPr>
          <p:grpSpPr>
            <a:xfrm>
              <a:off x="6183089" y="5741636"/>
              <a:ext cx="809062" cy="565950"/>
              <a:chOff x="5364088" y="4725144"/>
              <a:chExt cx="792088" cy="504056"/>
            </a:xfrm>
          </p:grpSpPr>
          <p:grpSp>
            <p:nvGrpSpPr>
              <p:cNvPr id="104" name="Group 103"/>
              <p:cNvGrpSpPr/>
              <p:nvPr/>
            </p:nvGrpSpPr>
            <p:grpSpPr>
              <a:xfrm>
                <a:off x="5436096" y="4797152"/>
                <a:ext cx="648072" cy="360040"/>
                <a:chOff x="1547664" y="4869160"/>
                <a:chExt cx="1008112" cy="576064"/>
              </a:xfrm>
              <a:solidFill>
                <a:srgbClr val="FCDE04"/>
              </a:solidFill>
            </p:grpSpPr>
            <p:sp>
              <p:nvSpPr>
                <p:cNvPr id="106" name="Rectangle 105"/>
                <p:cNvSpPr/>
                <p:nvPr/>
              </p:nvSpPr>
              <p:spPr>
                <a:xfrm>
                  <a:off x="1547664" y="4869160"/>
                  <a:ext cx="1008112" cy="576064"/>
                </a:xfrm>
                <a:prstGeom prst="rect">
                  <a:avLst/>
                </a:prstGeom>
                <a:grp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sp>
              <p:nvSpPr>
                <p:cNvPr id="107" name="Isosceles Triangle 106"/>
                <p:cNvSpPr/>
                <p:nvPr/>
              </p:nvSpPr>
              <p:spPr>
                <a:xfrm>
                  <a:off x="1547664" y="5013176"/>
                  <a:ext cx="1008112" cy="432048"/>
                </a:xfrm>
                <a:prstGeom prst="triangle">
                  <a:avLst/>
                </a:prstGeom>
                <a:grp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sp>
              <p:nvSpPr>
                <p:cNvPr id="108" name="Isosceles Triangle 107"/>
                <p:cNvSpPr/>
                <p:nvPr/>
              </p:nvSpPr>
              <p:spPr>
                <a:xfrm flipV="1">
                  <a:off x="1547664" y="4869160"/>
                  <a:ext cx="1008112" cy="432048"/>
                </a:xfrm>
                <a:prstGeom prst="triangle">
                  <a:avLst/>
                </a:prstGeom>
                <a:grp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grpSp>
          <p:sp>
            <p:nvSpPr>
              <p:cNvPr id="105" name="Rectangle 104"/>
              <p:cNvSpPr/>
              <p:nvPr/>
            </p:nvSpPr>
            <p:spPr>
              <a:xfrm>
                <a:off x="5364088" y="4725144"/>
                <a:ext cx="792088"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grpSp>
        <p:pic>
          <p:nvPicPr>
            <p:cNvPr id="129" name="Picture 128"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6674410" y="5877019"/>
              <a:ext cx="503188" cy="427449"/>
            </a:xfrm>
            <a:prstGeom prst="rect">
              <a:avLst/>
            </a:prstGeom>
            <a:noFill/>
          </p:spPr>
        </p:pic>
      </p:grpSp>
      <p:grpSp>
        <p:nvGrpSpPr>
          <p:cNvPr id="7171" name="Group 7170"/>
          <p:cNvGrpSpPr/>
          <p:nvPr/>
        </p:nvGrpSpPr>
        <p:grpSpPr>
          <a:xfrm>
            <a:off x="6978066" y="5952494"/>
            <a:ext cx="1094445" cy="808501"/>
            <a:chOff x="11423622" y="5660789"/>
            <a:chExt cx="1094445" cy="808501"/>
          </a:xfrm>
        </p:grpSpPr>
        <p:grpSp>
          <p:nvGrpSpPr>
            <p:cNvPr id="90" name="Group 89"/>
            <p:cNvGrpSpPr/>
            <p:nvPr/>
          </p:nvGrpSpPr>
          <p:grpSpPr>
            <a:xfrm>
              <a:off x="11423622" y="5660789"/>
              <a:ext cx="951756" cy="808501"/>
              <a:chOff x="5292080" y="4149080"/>
              <a:chExt cx="1440160" cy="1440160"/>
            </a:xfrm>
          </p:grpSpPr>
          <p:pic>
            <p:nvPicPr>
              <p:cNvPr id="102" name="Picture 101"/>
              <p:cNvPicPr>
                <a:picLocks noChangeAspect="1" noChangeArrowheads="1"/>
              </p:cNvPicPr>
              <p:nvPr/>
            </p:nvPicPr>
            <p:blipFill>
              <a:blip r:embed="rId5" cstate="print"/>
              <a:srcRect/>
              <a:stretch>
                <a:fillRect/>
              </a:stretch>
            </p:blipFill>
            <p:spPr bwMode="auto">
              <a:xfrm>
                <a:off x="5436096" y="4293096"/>
                <a:ext cx="1219200" cy="1076325"/>
              </a:xfrm>
              <a:prstGeom prst="rect">
                <a:avLst/>
              </a:prstGeom>
              <a:noFill/>
              <a:ln w="9525">
                <a:noFill/>
                <a:miter lim="800000"/>
                <a:headEnd/>
                <a:tailEnd/>
              </a:ln>
            </p:spPr>
          </p:pic>
          <p:sp>
            <p:nvSpPr>
              <p:cNvPr id="103" name="Rectangle 102"/>
              <p:cNvSpPr/>
              <p:nvPr/>
            </p:nvSpPr>
            <p:spPr>
              <a:xfrm>
                <a:off x="5292080" y="4149080"/>
                <a:ext cx="1440160"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grpSp>
        <p:pic>
          <p:nvPicPr>
            <p:cNvPr id="130" name="Picture 129"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12014879" y="5877019"/>
              <a:ext cx="503188" cy="427449"/>
            </a:xfrm>
            <a:prstGeom prst="rect">
              <a:avLst/>
            </a:prstGeom>
            <a:noFill/>
          </p:spPr>
        </p:pic>
      </p:grpSp>
      <p:grpSp>
        <p:nvGrpSpPr>
          <p:cNvPr id="7169" name="Group 7168"/>
          <p:cNvGrpSpPr/>
          <p:nvPr/>
        </p:nvGrpSpPr>
        <p:grpSpPr>
          <a:xfrm>
            <a:off x="5338267" y="6033344"/>
            <a:ext cx="1419873" cy="646800"/>
            <a:chOff x="8506088" y="5660786"/>
            <a:chExt cx="1419873" cy="646800"/>
          </a:xfrm>
        </p:grpSpPr>
        <p:sp>
          <p:nvSpPr>
            <p:cNvPr id="86" name="Cloud 85"/>
            <p:cNvSpPr/>
            <p:nvPr/>
          </p:nvSpPr>
          <p:spPr>
            <a:xfrm>
              <a:off x="8506088" y="5660786"/>
              <a:ext cx="1332459" cy="646800"/>
            </a:xfrm>
            <a:prstGeom prst="clou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b="1" dirty="0" smtClean="0">
                  <a:solidFill>
                    <a:schemeClr val="tx1"/>
                  </a:solidFill>
                  <a:cs typeface="Gotham Book" pitchFamily="50" charset="0"/>
                </a:rPr>
                <a:t>Cloud</a:t>
              </a:r>
            </a:p>
            <a:p>
              <a:pPr algn="ctr"/>
              <a:r>
                <a:rPr lang="de-CH" b="1" dirty="0" smtClean="0">
                  <a:solidFill>
                    <a:schemeClr val="tx1"/>
                  </a:solidFill>
                  <a:cs typeface="Gotham Book" pitchFamily="50" charset="0"/>
                </a:rPr>
                <a:t>Drive</a:t>
              </a:r>
              <a:endParaRPr lang="de-CH" b="1" dirty="0">
                <a:solidFill>
                  <a:schemeClr val="tx1"/>
                </a:solidFill>
                <a:cs typeface="Gotham Book" pitchFamily="50" charset="0"/>
              </a:endParaRPr>
            </a:p>
          </p:txBody>
        </p:sp>
        <p:pic>
          <p:nvPicPr>
            <p:cNvPr id="131" name="Picture 130"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9422773" y="5877019"/>
              <a:ext cx="503188" cy="427449"/>
            </a:xfrm>
            <a:prstGeom prst="rect">
              <a:avLst/>
            </a:prstGeom>
            <a:noFill/>
          </p:spPr>
        </p:pic>
      </p:grpSp>
      <p:grpSp>
        <p:nvGrpSpPr>
          <p:cNvPr id="6" name="Group 5"/>
          <p:cNvGrpSpPr/>
          <p:nvPr/>
        </p:nvGrpSpPr>
        <p:grpSpPr>
          <a:xfrm>
            <a:off x="6738309" y="5200370"/>
            <a:ext cx="1071930" cy="819028"/>
            <a:chOff x="10099286" y="5579936"/>
            <a:chExt cx="1071930" cy="819028"/>
          </a:xfrm>
        </p:grpSpPr>
        <p:pic>
          <p:nvPicPr>
            <p:cNvPr id="88" name="Picture 87" descr="C:\Users\rlindemann\AppData\Local\Microsoft\Windows\Temporary Internet Files\Content.IE5\GLC7A1Y0\MC900433853[1].png"/>
            <p:cNvPicPr>
              <a:picLocks noChangeAspect="1" noChangeArrowheads="1"/>
            </p:cNvPicPr>
            <p:nvPr/>
          </p:nvPicPr>
          <p:blipFill>
            <a:blip r:embed="rId6" cstate="print"/>
            <a:srcRect/>
            <a:stretch>
              <a:fillRect/>
            </a:stretch>
          </p:blipFill>
          <p:spPr bwMode="auto">
            <a:xfrm>
              <a:off x="10099286" y="5579936"/>
              <a:ext cx="964150" cy="819028"/>
            </a:xfrm>
            <a:prstGeom prst="rect">
              <a:avLst/>
            </a:prstGeom>
            <a:noFill/>
          </p:spPr>
        </p:pic>
        <p:pic>
          <p:nvPicPr>
            <p:cNvPr id="132" name="Picture 131"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10668028" y="5877019"/>
              <a:ext cx="503188" cy="427449"/>
            </a:xfrm>
            <a:prstGeom prst="rect">
              <a:avLst/>
            </a:prstGeom>
            <a:noFill/>
          </p:spPr>
        </p:pic>
      </p:grpSp>
      <p:sp>
        <p:nvSpPr>
          <p:cNvPr id="4" name="Right Bracket 3"/>
          <p:cNvSpPr/>
          <p:nvPr/>
        </p:nvSpPr>
        <p:spPr>
          <a:xfrm>
            <a:off x="8006769" y="1265904"/>
            <a:ext cx="633258" cy="5602729"/>
          </a:xfrm>
          <a:prstGeom prst="rightBracket">
            <a:avLst/>
          </a:prstGeom>
          <a:ln w="57150">
            <a:solidFill>
              <a:srgbClr val="FF0000">
                <a:alpha val="50000"/>
              </a:srgbClr>
            </a:solidFill>
            <a:headEnd type="none"/>
            <a:tailEnd type="none"/>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TextBox 4"/>
          <p:cNvSpPr txBox="1"/>
          <p:nvPr/>
        </p:nvSpPr>
        <p:spPr>
          <a:xfrm>
            <a:off x="8549483" y="4745887"/>
            <a:ext cx="1818831"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solidFill>
                  <a:schemeClr val="bg1"/>
                </a:solidFill>
              </a:rPr>
              <a:t>Data never seen</a:t>
            </a:r>
            <a:br>
              <a:rPr lang="en-US" sz="1600" dirty="0" smtClean="0">
                <a:solidFill>
                  <a:schemeClr val="bg1"/>
                </a:solidFill>
              </a:rPr>
            </a:br>
            <a:r>
              <a:rPr lang="en-US" sz="1600" dirty="0" smtClean="0">
                <a:solidFill>
                  <a:schemeClr val="bg1"/>
                </a:solidFill>
              </a:rPr>
              <a:t>by RMS server</a:t>
            </a:r>
          </a:p>
        </p:txBody>
      </p:sp>
    </p:spTree>
    <p:extLst>
      <p:ext uri="{BB962C8B-B14F-4D97-AF65-F5344CB8AC3E}">
        <p14:creationId xmlns:p14="http://schemas.microsoft.com/office/powerpoint/2010/main" val="198461879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7" y="1212850"/>
            <a:ext cx="12039599" cy="5527667"/>
          </a:xfrm>
        </p:spPr>
        <p:txBody>
          <a:bodyPr/>
          <a:lstStyle/>
          <a:p>
            <a:r>
              <a:rPr lang="en-US" dirty="0" smtClean="0"/>
              <a:t>Collaboration is about validating B2B/B2I identities</a:t>
            </a:r>
          </a:p>
          <a:p>
            <a:pPr lvl="1"/>
            <a:r>
              <a:rPr lang="en-US" dirty="0" smtClean="0"/>
              <a:t>Secure file collaboration must be as easy as normal document sharing</a:t>
            </a:r>
          </a:p>
          <a:p>
            <a:pPr lvl="1"/>
            <a:r>
              <a:rPr lang="en-US" dirty="0" err="1" smtClean="0"/>
              <a:t>ITPros</a:t>
            </a:r>
            <a:r>
              <a:rPr lang="en-US" dirty="0" smtClean="0"/>
              <a:t> do not want to enable direct party-to-party trust</a:t>
            </a:r>
            <a:br>
              <a:rPr lang="en-US" dirty="0" smtClean="0"/>
            </a:br>
            <a:endParaRPr lang="en-US" dirty="0" smtClean="0"/>
          </a:p>
          <a:p>
            <a:r>
              <a:rPr lang="en-US" dirty="0" smtClean="0"/>
              <a:t>Azure AD + AADRM acts as neutral, trusted broker</a:t>
            </a:r>
          </a:p>
          <a:p>
            <a:pPr lvl="1"/>
            <a:r>
              <a:rPr lang="en-US" dirty="0" smtClean="0"/>
              <a:t>When paired (once), RMS enables seamless secure collaboration</a:t>
            </a:r>
          </a:p>
          <a:p>
            <a:pPr lvl="1"/>
            <a:r>
              <a:rPr lang="en-US" dirty="0" smtClean="0"/>
              <a:t>Azure AD will become a commonplace extension of the corporate AD offer</a:t>
            </a:r>
            <a:br>
              <a:rPr lang="en-US" dirty="0" smtClean="0"/>
            </a:br>
            <a:r>
              <a:rPr lang="en-US" dirty="0" smtClean="0"/>
              <a:t>    </a:t>
            </a:r>
            <a:r>
              <a:rPr lang="en-US" dirty="0" smtClean="0">
                <a:hlinkClick r:id="rId2"/>
              </a:rPr>
              <a:t>http://channel9.msdn.com/posts/Windows-Azure-Active-Directory-Cartoon</a:t>
            </a:r>
            <a:r>
              <a:rPr lang="en-US" dirty="0" smtClean="0"/>
              <a:t/>
            </a:r>
            <a:br>
              <a:rPr lang="en-US" dirty="0" smtClean="0"/>
            </a:br>
            <a:r>
              <a:rPr lang="en-US" dirty="0" smtClean="0"/>
              <a:t> </a:t>
            </a:r>
            <a:endParaRPr lang="en-US" dirty="0"/>
          </a:p>
          <a:p>
            <a:r>
              <a:rPr lang="en-US" dirty="0"/>
              <a:t>Collaboration is </a:t>
            </a:r>
            <a:r>
              <a:rPr lang="en-US" dirty="0" smtClean="0"/>
              <a:t>often about sharing with others</a:t>
            </a:r>
          </a:p>
          <a:p>
            <a:pPr lvl="1"/>
            <a:r>
              <a:rPr lang="en-US" dirty="0" smtClean="0"/>
              <a:t>An ‘RMS for Individuals’ offer will soon exist that lets anyone sign up, for free.</a:t>
            </a:r>
          </a:p>
          <a:p>
            <a:pPr lvl="1"/>
            <a:r>
              <a:rPr lang="en-US" dirty="0" smtClean="0"/>
              <a:t>Initially biased for organizations, but adding Microsoft Account and Google ID</a:t>
            </a:r>
          </a:p>
        </p:txBody>
      </p:sp>
      <p:sp>
        <p:nvSpPr>
          <p:cNvPr id="2" name="Title 1"/>
          <p:cNvSpPr>
            <a:spLocks noGrp="1"/>
          </p:cNvSpPr>
          <p:nvPr>
            <p:ph type="title"/>
          </p:nvPr>
        </p:nvSpPr>
        <p:spPr/>
        <p:txBody>
          <a:bodyPr/>
          <a:lstStyle/>
          <a:p>
            <a:r>
              <a:rPr lang="en-US" dirty="0" smtClean="0"/>
              <a:t>Sharing with Anyone: B2B and B2I</a:t>
            </a:r>
            <a:endParaRPr lang="en-US" dirty="0"/>
          </a:p>
        </p:txBody>
      </p:sp>
    </p:spTree>
    <p:extLst>
      <p:ext uri="{BB962C8B-B14F-4D97-AF65-F5344CB8AC3E}">
        <p14:creationId xmlns:p14="http://schemas.microsoft.com/office/powerpoint/2010/main" val="248258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757709" y="3497261"/>
            <a:ext cx="4921055" cy="3497263"/>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2" name="Picture 10" descr="C:\Users\danpl\AppData\Local\Microsoft\Windows\Temporary Internet Files\Content.IE5\I1Z9KAMI\MC900437024[1].wm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678765" y="3497262"/>
            <a:ext cx="3757709" cy="34980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danpl\AppData\Local\Microsoft\Windows\Temporary Internet Files\Content.IE5\I1Z9KAMI\MC900437024[1].wm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497262"/>
            <a:ext cx="3757709" cy="34980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US" dirty="0"/>
              <a:t>Seamless, Secure </a:t>
            </a:r>
            <a:r>
              <a:rPr lang="en-US" dirty="0" smtClean="0"/>
              <a:t>B2B Collaboration</a:t>
            </a:r>
            <a:endParaRPr lang="en-US" dirty="0"/>
          </a:p>
        </p:txBody>
      </p:sp>
      <p:grpSp>
        <p:nvGrpSpPr>
          <p:cNvPr id="29" name="Group 28"/>
          <p:cNvGrpSpPr/>
          <p:nvPr/>
        </p:nvGrpSpPr>
        <p:grpSpPr>
          <a:xfrm>
            <a:off x="682162" y="1656095"/>
            <a:ext cx="11187966" cy="4499130"/>
            <a:chOff x="682162" y="1656095"/>
            <a:chExt cx="11187966" cy="4499130"/>
          </a:xfrm>
        </p:grpSpPr>
        <p:sp>
          <p:nvSpPr>
            <p:cNvPr id="14" name="Rectangle 13"/>
            <p:cNvSpPr/>
            <p:nvPr/>
          </p:nvSpPr>
          <p:spPr bwMode="auto">
            <a:xfrm>
              <a:off x="682162" y="1735625"/>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7" name="Rectangle 36"/>
            <p:cNvSpPr/>
            <p:nvPr/>
          </p:nvSpPr>
          <p:spPr bwMode="auto">
            <a:xfrm>
              <a:off x="11824409" y="1656095"/>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7" name="Group 26"/>
          <p:cNvGrpSpPr/>
          <p:nvPr/>
        </p:nvGrpSpPr>
        <p:grpSpPr>
          <a:xfrm>
            <a:off x="163976" y="1212573"/>
            <a:ext cx="12226461" cy="980252"/>
            <a:chOff x="163976" y="1212573"/>
            <a:chExt cx="12226461" cy="980252"/>
          </a:xfrm>
        </p:grpSpPr>
        <p:sp>
          <p:nvSpPr>
            <p:cNvPr id="56" name="Rectangle 55"/>
            <p:cNvSpPr/>
            <p:nvPr/>
          </p:nvSpPr>
          <p:spPr bwMode="auto">
            <a:xfrm rot="5400000">
              <a:off x="3121043" y="-705796"/>
              <a:ext cx="64112" cy="4911079"/>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7" name="Group 6"/>
            <p:cNvGrpSpPr/>
            <p:nvPr/>
          </p:nvGrpSpPr>
          <p:grpSpPr>
            <a:xfrm>
              <a:off x="163976" y="1303125"/>
              <a:ext cx="1101261" cy="889700"/>
              <a:chOff x="163976" y="1303125"/>
              <a:chExt cx="1101261" cy="889700"/>
            </a:xfrm>
          </p:grpSpPr>
          <p:sp>
            <p:nvSpPr>
              <p:cNvPr id="5" name="Isosceles Triangle 4"/>
              <p:cNvSpPr/>
              <p:nvPr/>
            </p:nvSpPr>
            <p:spPr bwMode="auto">
              <a:xfrm>
                <a:off x="209721" y="1303125"/>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163976" y="1620361"/>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
          <p:nvSpPr>
            <p:cNvPr id="30" name="Rectangle 29"/>
            <p:cNvSpPr/>
            <p:nvPr/>
          </p:nvSpPr>
          <p:spPr bwMode="auto">
            <a:xfrm rot="5400000">
              <a:off x="8964224" y="-978250"/>
              <a:ext cx="70628" cy="5410201"/>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11289176" y="1212573"/>
              <a:ext cx="1101261" cy="913089"/>
              <a:chOff x="11289176" y="1212573"/>
              <a:chExt cx="1101261" cy="913089"/>
            </a:xfrm>
          </p:grpSpPr>
          <p:sp>
            <p:nvSpPr>
              <p:cNvPr id="36" name="Isosceles Triangle 35"/>
              <p:cNvSpPr/>
              <p:nvPr/>
            </p:nvSpPr>
            <p:spPr bwMode="auto">
              <a:xfrm>
                <a:off x="11347447" y="1212573"/>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47" name="TextBox 46"/>
              <p:cNvSpPr txBox="1"/>
              <p:nvPr/>
            </p:nvSpPr>
            <p:spPr>
              <a:xfrm>
                <a:off x="11289176" y="15531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grpSp>
      <p:sp>
        <p:nvSpPr>
          <p:cNvPr id="32" name="Rectangle 31"/>
          <p:cNvSpPr/>
          <p:nvPr/>
        </p:nvSpPr>
        <p:spPr bwMode="auto">
          <a:xfrm>
            <a:off x="5532437" y="1242691"/>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grpSp>
        <p:nvGrpSpPr>
          <p:cNvPr id="26" name="Group 25"/>
          <p:cNvGrpSpPr/>
          <p:nvPr/>
        </p:nvGrpSpPr>
        <p:grpSpPr>
          <a:xfrm>
            <a:off x="1695938" y="3754437"/>
            <a:ext cx="8606619" cy="1264920"/>
            <a:chOff x="1695938" y="3649662"/>
            <a:chExt cx="8606619" cy="1264920"/>
          </a:xfrm>
        </p:grpSpPr>
        <p:pic>
          <p:nvPicPr>
            <p:cNvPr id="39" name="Picture 4" descr="C:\Users\danpl\AppData\Local\Microsoft\Windows\Temporary Internet Files\Content.IE5\I1Z9KAMI\MC9004316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938" y="4183062"/>
              <a:ext cx="731520" cy="731520"/>
            </a:xfrm>
            <a:prstGeom prst="rect">
              <a:avLst/>
            </a:prstGeom>
            <a:solidFill>
              <a:srgbClr val="00B0F0"/>
            </a:solidFill>
            <a:ln>
              <a:noFill/>
              <a:headEnd type="none" w="med" len="med"/>
              <a:tailEnd type="none" w="med" len="med"/>
            </a:ln>
            <a:effectLst>
              <a:glow rad="101600">
                <a:schemeClr val="accent1">
                  <a:satMod val="175000"/>
                  <a:alpha val="40000"/>
                </a:schemeClr>
              </a:glow>
            </a:effectLst>
          </p:spPr>
        </p:pic>
        <p:pic>
          <p:nvPicPr>
            <p:cNvPr id="54" name="Picture 4" descr="C:\Users\danpl\AppData\Local\Microsoft\Windows\Temporary Internet Files\Content.IE5\I1Z9KAMI\MC9004316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1037" y="4183062"/>
              <a:ext cx="731520" cy="731520"/>
            </a:xfrm>
            <a:prstGeom prst="rect">
              <a:avLst/>
            </a:prstGeom>
            <a:solidFill>
              <a:srgbClr val="00B0F0"/>
            </a:solidFill>
            <a:ln>
              <a:noFill/>
              <a:headEnd type="none" w="med" len="med"/>
              <a:tailEnd type="none" w="med" len="med"/>
            </a:ln>
            <a:effectLst>
              <a:glow rad="101600">
                <a:schemeClr val="accent1">
                  <a:satMod val="175000"/>
                  <a:alpha val="40000"/>
                </a:schemeClr>
              </a:glow>
            </a:effectLst>
          </p:spPr>
        </p:pic>
        <p:sp>
          <p:nvSpPr>
            <p:cNvPr id="10" name="Folded Corner 9"/>
            <p:cNvSpPr/>
            <p:nvPr/>
          </p:nvSpPr>
          <p:spPr bwMode="auto">
            <a:xfrm rot="10800000" flipH="1">
              <a:off x="5456237" y="3649662"/>
              <a:ext cx="1142998" cy="1143000"/>
            </a:xfrm>
            <a:prstGeom prst="foldedCorner">
              <a:avLst>
                <a:gd name="adj" fmla="val 383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 name="Right Arrow 23"/>
            <p:cNvSpPr/>
            <p:nvPr/>
          </p:nvSpPr>
          <p:spPr bwMode="auto">
            <a:xfrm>
              <a:off x="2865437" y="4084232"/>
              <a:ext cx="2438400" cy="40363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5" name="Right Arrow 54"/>
            <p:cNvSpPr/>
            <p:nvPr/>
          </p:nvSpPr>
          <p:spPr bwMode="auto">
            <a:xfrm>
              <a:off x="6883399" y="4084232"/>
              <a:ext cx="2438400" cy="40363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636" y="4189007"/>
            <a:ext cx="838197" cy="628647"/>
          </a:xfrm>
          <a:prstGeom prst="rect">
            <a:avLst/>
          </a:prstGeom>
        </p:spPr>
        <p:style>
          <a:lnRef idx="1">
            <a:schemeClr val="accent2"/>
          </a:lnRef>
          <a:fillRef idx="2">
            <a:schemeClr val="accent2"/>
          </a:fillRef>
          <a:effectRef idx="1">
            <a:schemeClr val="accent2"/>
          </a:effectRef>
          <a:fontRef idx="minor">
            <a:schemeClr val="dk1"/>
          </a:fontRef>
        </p:style>
      </p:pic>
      <p:grpSp>
        <p:nvGrpSpPr>
          <p:cNvPr id="6" name="Group 5"/>
          <p:cNvGrpSpPr/>
          <p:nvPr/>
        </p:nvGrpSpPr>
        <p:grpSpPr>
          <a:xfrm>
            <a:off x="221310" y="5810149"/>
            <a:ext cx="12132847" cy="933496"/>
            <a:chOff x="221310" y="5810149"/>
            <a:chExt cx="12132847" cy="933496"/>
          </a:xfrm>
        </p:grpSpPr>
        <p:sp>
          <p:nvSpPr>
            <p:cNvPr id="33" name="Isosceles Triangle 32"/>
            <p:cNvSpPr/>
            <p:nvPr/>
          </p:nvSpPr>
          <p:spPr bwMode="auto">
            <a:xfrm>
              <a:off x="221310" y="5889679"/>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34" name="Isosceles Triangle 33"/>
            <p:cNvSpPr/>
            <p:nvPr/>
          </p:nvSpPr>
          <p:spPr bwMode="auto">
            <a:xfrm>
              <a:off x="11363557" y="5810149"/>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grpSp>
      <p:sp>
        <p:nvSpPr>
          <p:cNvPr id="8" name="TextBox 7"/>
          <p:cNvSpPr txBox="1"/>
          <p:nvPr/>
        </p:nvSpPr>
        <p:spPr>
          <a:xfrm>
            <a:off x="1341766" y="5019357"/>
            <a:ext cx="143986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solidFill>
                  <a:schemeClr val="bg1"/>
                </a:solidFill>
              </a:rPr>
              <a:t>Sally</a:t>
            </a:r>
          </a:p>
        </p:txBody>
      </p:sp>
      <p:sp>
        <p:nvSpPr>
          <p:cNvPr id="40" name="TextBox 39"/>
          <p:cNvSpPr txBox="1"/>
          <p:nvPr/>
        </p:nvSpPr>
        <p:spPr>
          <a:xfrm>
            <a:off x="9216865" y="5064435"/>
            <a:ext cx="143986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solidFill>
                  <a:schemeClr val="bg1"/>
                </a:solidFill>
              </a:rPr>
              <a:t>Ellen</a:t>
            </a:r>
          </a:p>
        </p:txBody>
      </p:sp>
    </p:spTree>
    <p:extLst>
      <p:ext uri="{BB962C8B-B14F-4D97-AF65-F5344CB8AC3E}">
        <p14:creationId xmlns:p14="http://schemas.microsoft.com/office/powerpoint/2010/main" val="20474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with anyone – User Experience</a:t>
            </a:r>
            <a:endParaRPr lang="en-US" dirty="0"/>
          </a:p>
        </p:txBody>
      </p:sp>
      <p:graphicFrame>
        <p:nvGraphicFramePr>
          <p:cNvPr id="5" name="Diagram 4"/>
          <p:cNvGraphicFramePr/>
          <p:nvPr>
            <p:extLst>
              <p:ext uri="{D42A27DB-BD31-4B8C-83A1-F6EECF244321}">
                <p14:modId xmlns:p14="http://schemas.microsoft.com/office/powerpoint/2010/main" val="184901665"/>
              </p:ext>
            </p:extLst>
          </p:nvPr>
        </p:nvGraphicFramePr>
        <p:xfrm>
          <a:off x="1330239" y="1095551"/>
          <a:ext cx="8290983" cy="3247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195546807"/>
              </p:ext>
            </p:extLst>
          </p:nvPr>
        </p:nvGraphicFramePr>
        <p:xfrm>
          <a:off x="4025814" y="3619676"/>
          <a:ext cx="8290983" cy="3247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32880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6065" y="160291"/>
            <a:ext cx="10064344" cy="6673943"/>
          </a:xfrm>
          <a:prstGeom prst="rect">
            <a:avLst/>
          </a:prstGeom>
        </p:spPr>
      </p:pic>
    </p:spTree>
    <p:extLst>
      <p:ext uri="{BB962C8B-B14F-4D97-AF65-F5344CB8AC3E}">
        <p14:creationId xmlns:p14="http://schemas.microsoft.com/office/powerpoint/2010/main" val="3120411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Information Protection Market Realities</a:t>
            </a:r>
            <a:endParaRPr lang="en-US" dirty="0"/>
          </a:p>
        </p:txBody>
      </p:sp>
      <p:sp>
        <p:nvSpPr>
          <p:cNvPr id="3" name="Text Placeholder 2"/>
          <p:cNvSpPr>
            <a:spLocks noGrp="1"/>
          </p:cNvSpPr>
          <p:nvPr>
            <p:ph type="body" sz="quarter" idx="10"/>
          </p:nvPr>
        </p:nvSpPr>
        <p:spPr/>
        <p:txBody>
          <a:bodyPr/>
          <a:lstStyle/>
          <a:p>
            <a:r>
              <a:rPr lang="en-US" smtClean="0"/>
              <a:t>In-market IP offers are lacking key capabilities</a:t>
            </a:r>
          </a:p>
          <a:p>
            <a:pPr lvl="1"/>
            <a:r>
              <a:rPr lang="en-US" smtClean="0"/>
              <a:t>Despite Microsoft’s leadership position, we too have several challenges. </a:t>
            </a:r>
          </a:p>
          <a:p>
            <a:pPr lvl="1"/>
            <a:r>
              <a:rPr lang="en-US" smtClean="0"/>
              <a:t>The industry is well over due to solve this problem. It’s a hard one.</a:t>
            </a:r>
            <a:br>
              <a:rPr lang="en-US" smtClean="0"/>
            </a:br>
            <a:endParaRPr lang="en-US" smtClean="0"/>
          </a:p>
          <a:p>
            <a:r>
              <a:rPr lang="en-US" smtClean="0"/>
              <a:t>IT knows users do collaborate</a:t>
            </a:r>
          </a:p>
          <a:p>
            <a:pPr lvl="1"/>
            <a:r>
              <a:rPr lang="en-US" smtClean="0"/>
              <a:t>Information workers don’t seek to be malicious; it’s about personal productivity.</a:t>
            </a:r>
          </a:p>
          <a:p>
            <a:pPr lvl="1"/>
            <a:r>
              <a:rPr lang="en-US" smtClean="0"/>
              <a:t>Limited tooling prevents IT from knowing just how much data ‘leaks’. </a:t>
            </a:r>
            <a:br>
              <a:rPr lang="en-US" smtClean="0"/>
            </a:br>
            <a:endParaRPr lang="en-US" smtClean="0"/>
          </a:p>
          <a:p>
            <a:r>
              <a:rPr lang="en-US" smtClean="0"/>
              <a:t>COIT / BYOD is raising risk at an unprecedented rate</a:t>
            </a:r>
          </a:p>
          <a:p>
            <a:pPr lvl="1"/>
            <a:r>
              <a:rPr lang="en-US" smtClean="0"/>
              <a:t>BYOD introduces ‘shared security contexts’ mixing personal / work personas</a:t>
            </a:r>
          </a:p>
          <a:p>
            <a:pPr lvl="1"/>
            <a:r>
              <a:rPr lang="en-US" smtClean="0"/>
              <a:t>Simple mistakes are simpler than ever to make: Cloud-drives sharing My Documents </a:t>
            </a:r>
          </a:p>
          <a:p>
            <a:pPr lvl="1"/>
            <a:r>
              <a:rPr lang="en-US" smtClean="0"/>
              <a:t>Nuanced behaviors escape many users: Cloud-drive share-in-place is long lived!</a:t>
            </a:r>
            <a:endParaRPr lang="en-US" dirty="0" smtClean="0"/>
          </a:p>
        </p:txBody>
      </p:sp>
    </p:spTree>
    <p:extLst>
      <p:ext uri="{BB962C8B-B14F-4D97-AF65-F5344CB8AC3E}">
        <p14:creationId xmlns:p14="http://schemas.microsoft.com/office/powerpoint/2010/main" val="2781657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5063" y="172498"/>
            <a:ext cx="10375212" cy="6431077"/>
          </a:xfrm>
          <a:prstGeom prst="rect">
            <a:avLst/>
          </a:prstGeom>
        </p:spPr>
      </p:pic>
    </p:spTree>
    <p:extLst>
      <p:ext uri="{BB962C8B-B14F-4D97-AF65-F5344CB8AC3E}">
        <p14:creationId xmlns:p14="http://schemas.microsoft.com/office/powerpoint/2010/main" val="3251421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4595" y="127602"/>
            <a:ext cx="10171205" cy="6722516"/>
          </a:xfrm>
          <a:prstGeom prst="rect">
            <a:avLst/>
          </a:prstGeom>
        </p:spPr>
      </p:pic>
    </p:spTree>
    <p:extLst>
      <p:ext uri="{BB962C8B-B14F-4D97-AF65-F5344CB8AC3E}">
        <p14:creationId xmlns:p14="http://schemas.microsoft.com/office/powerpoint/2010/main" val="729427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RMS</a:t>
            </a:r>
            <a:endParaRPr lang="en-US" dirty="0"/>
          </a:p>
        </p:txBody>
      </p:sp>
      <p:sp>
        <p:nvSpPr>
          <p:cNvPr id="3" name="Text Placeholder 2"/>
          <p:cNvSpPr>
            <a:spLocks noGrp="1"/>
          </p:cNvSpPr>
          <p:nvPr>
            <p:ph type="body" sz="quarter" idx="10"/>
          </p:nvPr>
        </p:nvSpPr>
        <p:spPr>
          <a:xfrm>
            <a:off x="274637" y="1212850"/>
            <a:ext cx="12048497" cy="5570756"/>
          </a:xfrm>
        </p:spPr>
        <p:txBody>
          <a:bodyPr/>
          <a:lstStyle/>
          <a:p>
            <a:r>
              <a:rPr lang="en-US" dirty="0" smtClean="0"/>
              <a:t>Orgs are either Cloud </a:t>
            </a:r>
            <a:r>
              <a:rPr lang="en-US" b="1" dirty="0" smtClean="0">
                <a:latin typeface="+mn-lt"/>
              </a:rPr>
              <a:t>Ready</a:t>
            </a:r>
            <a:r>
              <a:rPr lang="en-US" dirty="0" smtClean="0"/>
              <a:t>, </a:t>
            </a:r>
            <a:r>
              <a:rPr lang="en-US" b="1" dirty="0" smtClean="0">
                <a:latin typeface="+mn-lt"/>
              </a:rPr>
              <a:t>Accepting</a:t>
            </a:r>
            <a:r>
              <a:rPr lang="en-US" dirty="0" smtClean="0"/>
              <a:t>, or </a:t>
            </a:r>
            <a:r>
              <a:rPr lang="en-US" b="1" dirty="0" smtClean="0">
                <a:latin typeface="+mn-lt"/>
              </a:rPr>
              <a:t>Hesitant</a:t>
            </a:r>
            <a:r>
              <a:rPr lang="en-US" dirty="0" smtClean="0"/>
              <a:t/>
            </a:r>
            <a:br>
              <a:rPr lang="en-US" dirty="0" smtClean="0"/>
            </a:br>
            <a:r>
              <a:rPr lang="en-US" dirty="0" smtClean="0"/>
              <a:t>… and we’ve got solutions for all three</a:t>
            </a:r>
          </a:p>
          <a:p>
            <a:pPr lvl="1"/>
            <a:r>
              <a:rPr lang="en-US" dirty="0" smtClean="0"/>
              <a:t>We’re asking (for good reasons) that even the cloud hesitant ‘put a toe in the cloud’.</a:t>
            </a:r>
            <a:br>
              <a:rPr lang="en-US" dirty="0" smtClean="0"/>
            </a:br>
            <a:endParaRPr lang="en-US" dirty="0" smtClean="0"/>
          </a:p>
          <a:p>
            <a:r>
              <a:rPr lang="en-US" dirty="0" smtClean="0"/>
              <a:t>Simple purchase options</a:t>
            </a:r>
          </a:p>
          <a:p>
            <a:pPr lvl="1"/>
            <a:r>
              <a:rPr lang="en-US" b="1" dirty="0" smtClean="0"/>
              <a:t>Azure RMS Standalone</a:t>
            </a:r>
            <a:r>
              <a:rPr lang="en-US" dirty="0" smtClean="0"/>
              <a:t> or Office365 SKU </a:t>
            </a:r>
            <a:r>
              <a:rPr lang="en-US" b="1" dirty="0" smtClean="0"/>
              <a:t>AADRMS Add-on</a:t>
            </a:r>
            <a:r>
              <a:rPr lang="en-US" dirty="0" smtClean="0"/>
              <a:t> (included in E3/E4 tiers)</a:t>
            </a:r>
          </a:p>
          <a:p>
            <a:pPr lvl="1"/>
            <a:r>
              <a:rPr lang="en-US" dirty="0" smtClean="0"/>
              <a:t>Azure RMS will include on-premise AD RMS</a:t>
            </a:r>
          </a:p>
          <a:p>
            <a:pPr lvl="1"/>
            <a:r>
              <a:rPr lang="en-US" dirty="0" smtClean="0"/>
              <a:t>Price is $2/user/month (in quantities of 1) for content owner. </a:t>
            </a:r>
          </a:p>
          <a:p>
            <a:pPr lvl="1"/>
            <a:r>
              <a:rPr lang="en-US" dirty="0" smtClean="0"/>
              <a:t>Consumption/non-owner use is free</a:t>
            </a:r>
          </a:p>
          <a:p>
            <a:pPr lvl="1"/>
            <a:r>
              <a:rPr lang="en-US" dirty="0" smtClean="0"/>
              <a:t>Volume licensing / Enterprise Agreement details being worked out. </a:t>
            </a:r>
            <a:br>
              <a:rPr lang="en-US" dirty="0" smtClean="0"/>
            </a:br>
            <a:endParaRPr lang="en-US" dirty="0" smtClean="0"/>
          </a:p>
          <a:p>
            <a:r>
              <a:rPr lang="en-US" b="1" dirty="0" smtClean="0"/>
              <a:t>WCA-B321 </a:t>
            </a:r>
            <a:r>
              <a:rPr lang="en-US" dirty="0" smtClean="0"/>
              <a:t>later today covers ALL the details</a:t>
            </a:r>
          </a:p>
          <a:p>
            <a:pPr lvl="1"/>
            <a:r>
              <a:rPr lang="en-US" dirty="0" smtClean="0"/>
              <a:t>This is a must-see walkthrough of all options. It’s followed by a ‘Meet the Experts’ session too.</a:t>
            </a:r>
          </a:p>
        </p:txBody>
      </p:sp>
      <p:sp>
        <p:nvSpPr>
          <p:cNvPr id="7" name="Rounded Rectangle 6"/>
          <p:cNvSpPr/>
          <p:nvPr/>
        </p:nvSpPr>
        <p:spPr bwMode="auto">
          <a:xfrm>
            <a:off x="235908" y="5626629"/>
            <a:ext cx="10734675" cy="1143000"/>
          </a:xfrm>
          <a:prstGeom prst="roundRect">
            <a:avLst/>
          </a:prstGeom>
          <a:noFill/>
          <a:ln>
            <a:solidFill>
              <a:srgbClr val="FF0000"/>
            </a:solidFill>
            <a:headEnd type="none" w="med" len="med"/>
            <a:tailEnd type="none" w="med" len="med"/>
          </a:ln>
          <a:effectLst>
            <a:glow rad="228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9513224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209551" y="2600325"/>
            <a:ext cx="8601533" cy="16814"/>
          </a:xfrm>
          <a:prstGeom prst="line">
            <a:avLst/>
          </a:prstGeom>
          <a:ln w="762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1"/>
          </p:cNvCxnSpPr>
          <p:nvPr/>
        </p:nvCxnSpPr>
        <p:spPr>
          <a:xfrm flipH="1">
            <a:off x="253207" y="5798007"/>
            <a:ext cx="8665637" cy="31099"/>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9550" y="4191348"/>
            <a:ext cx="8709294" cy="1"/>
          </a:xfrm>
          <a:prstGeom prst="line">
            <a:avLst/>
          </a:prstGeom>
          <a:ln w="762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Modern RMS and your Organization</a:t>
            </a:r>
            <a:endParaRPr lang="en-US" dirty="0"/>
          </a:p>
        </p:txBody>
      </p:sp>
      <p:sp>
        <p:nvSpPr>
          <p:cNvPr id="10" name="TextBox 9"/>
          <p:cNvSpPr txBox="1"/>
          <p:nvPr/>
        </p:nvSpPr>
        <p:spPr>
          <a:xfrm>
            <a:off x="8785899" y="3766617"/>
            <a:ext cx="3868738" cy="849463"/>
          </a:xfrm>
          <a:prstGeom prst="rect">
            <a:avLst/>
          </a:prstGeom>
          <a:noFill/>
        </p:spPr>
        <p:txBody>
          <a:bodyPr wrap="square" lIns="182880" tIns="146304" rIns="182880" bIns="146304" rtlCol="0">
            <a:spAutoFit/>
          </a:bodyPr>
          <a:lstStyle/>
          <a:p>
            <a:pPr>
              <a:spcAft>
                <a:spcPts val="600"/>
              </a:spcAft>
            </a:pPr>
            <a:r>
              <a:rPr lang="en-US" sz="3600" dirty="0" smtClean="0">
                <a:solidFill>
                  <a:srgbClr val="FFFF00"/>
                </a:solidFill>
              </a:rPr>
              <a:t>Cloud Accepting</a:t>
            </a:r>
            <a:endParaRPr lang="en-US" sz="3600" dirty="0">
              <a:solidFill>
                <a:srgbClr val="FFFF00"/>
              </a:solidFill>
            </a:endParaRPr>
          </a:p>
        </p:txBody>
      </p:sp>
      <p:sp>
        <p:nvSpPr>
          <p:cNvPr id="25" name="TextBox 24"/>
          <p:cNvSpPr txBox="1"/>
          <p:nvPr/>
        </p:nvSpPr>
        <p:spPr>
          <a:xfrm>
            <a:off x="8918844" y="52347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FF0000"/>
                </a:solidFill>
              </a:rPr>
              <a:t>Cloud Hesitant</a:t>
            </a:r>
            <a:endParaRPr lang="en-US" sz="3600" dirty="0">
              <a:solidFill>
                <a:srgbClr val="FF0000"/>
              </a:solidFill>
            </a:endParaRPr>
          </a:p>
        </p:txBody>
      </p:sp>
      <p:sp>
        <p:nvSpPr>
          <p:cNvPr id="26" name="TextBox 25"/>
          <p:cNvSpPr txBox="1"/>
          <p:nvPr/>
        </p:nvSpPr>
        <p:spPr>
          <a:xfrm>
            <a:off x="8811084" y="1907052"/>
            <a:ext cx="3352800" cy="1023229"/>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00B050"/>
                </a:solidFill>
              </a:rPr>
              <a:t>Cloud Ready</a:t>
            </a:r>
            <a:endParaRPr lang="en-US" sz="3600" dirty="0">
              <a:solidFill>
                <a:srgbClr val="00B050"/>
              </a:solidFill>
            </a:endParaRPr>
          </a:p>
        </p:txBody>
      </p:sp>
      <p:sp>
        <p:nvSpPr>
          <p:cNvPr id="17" name="Rectangle 16"/>
          <p:cNvSpPr/>
          <p:nvPr/>
        </p:nvSpPr>
        <p:spPr bwMode="auto">
          <a:xfrm>
            <a:off x="590550" y="3766616"/>
            <a:ext cx="1106957" cy="2824683"/>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p>
        </p:txBody>
      </p:sp>
      <p:sp>
        <p:nvSpPr>
          <p:cNvPr id="18" name="Rectangle 17"/>
          <p:cNvSpPr/>
          <p:nvPr/>
        </p:nvSpPr>
        <p:spPr bwMode="auto">
          <a:xfrm>
            <a:off x="1132965" y="1732913"/>
            <a:ext cx="1106957" cy="2734312"/>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Online</a:t>
            </a:r>
          </a:p>
        </p:txBody>
      </p:sp>
      <p:sp>
        <p:nvSpPr>
          <p:cNvPr id="20" name="Rectangle 19"/>
          <p:cNvSpPr/>
          <p:nvPr/>
        </p:nvSpPr>
        <p:spPr bwMode="auto">
          <a:xfrm>
            <a:off x="6785353" y="5013481"/>
            <a:ext cx="1106957" cy="1577820"/>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AD RMS </a:t>
            </a:r>
          </a:p>
        </p:txBody>
      </p:sp>
      <p:sp>
        <p:nvSpPr>
          <p:cNvPr id="21" name="Rectangle 20"/>
          <p:cNvSpPr/>
          <p:nvPr/>
        </p:nvSpPr>
        <p:spPr bwMode="auto">
          <a:xfrm>
            <a:off x="7429327" y="1790580"/>
            <a:ext cx="1106957" cy="4162904"/>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AD RMS</a:t>
            </a:r>
          </a:p>
        </p:txBody>
      </p:sp>
      <p:sp>
        <p:nvSpPr>
          <p:cNvPr id="32" name="Rectangle 31"/>
          <p:cNvSpPr/>
          <p:nvPr/>
        </p:nvSpPr>
        <p:spPr bwMode="auto">
          <a:xfrm>
            <a:off x="2668856" y="3766617"/>
            <a:ext cx="1106957" cy="2824683"/>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p>
        </p:txBody>
      </p:sp>
      <p:sp>
        <p:nvSpPr>
          <p:cNvPr id="36" name="Rectangle 35"/>
          <p:cNvSpPr/>
          <p:nvPr/>
        </p:nvSpPr>
        <p:spPr bwMode="auto">
          <a:xfrm>
            <a:off x="3240415" y="1735161"/>
            <a:ext cx="1106957" cy="3278318"/>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 Online</a:t>
            </a:r>
          </a:p>
        </p:txBody>
      </p:sp>
      <p:sp>
        <p:nvSpPr>
          <p:cNvPr id="19" name="Rectangle 18"/>
          <p:cNvSpPr/>
          <p:nvPr/>
        </p:nvSpPr>
        <p:spPr bwMode="auto">
          <a:xfrm>
            <a:off x="4724628" y="5013480"/>
            <a:ext cx="1106957" cy="1577820"/>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r>
              <a:rPr lang="en-US" sz="2400" dirty="0">
                <a:gradFill>
                  <a:gsLst>
                    <a:gs pos="0">
                      <a:srgbClr val="FFFFFF"/>
                    </a:gs>
                    <a:gs pos="100000">
                      <a:srgbClr val="FFFFFF"/>
                    </a:gs>
                  </a:gsLst>
                  <a:lin ang="5400000" scaled="0"/>
                </a:gradFill>
                <a:ea typeface="Segoe UI" pitchFamily="34" charset="0"/>
                <a:cs typeface="Segoe UI" pitchFamily="34" charset="0"/>
              </a:rPr>
              <a:t> </a:t>
            </a:r>
            <a:r>
              <a:rPr lang="en-US" sz="2400" dirty="0" smtClean="0">
                <a:gradFill>
                  <a:gsLst>
                    <a:gs pos="0">
                      <a:srgbClr val="FFFFFF"/>
                    </a:gs>
                    <a:gs pos="100000">
                      <a:srgbClr val="FFFFFF"/>
                    </a:gs>
                  </a:gsLst>
                  <a:lin ang="5400000" scaled="0"/>
                </a:gradFill>
                <a:ea typeface="Segoe UI" pitchFamily="34" charset="0"/>
                <a:cs typeface="Segoe UI" pitchFamily="34" charset="0"/>
              </a:rPr>
              <a:t>FCI</a:t>
            </a:r>
          </a:p>
        </p:txBody>
      </p:sp>
      <p:sp>
        <p:nvSpPr>
          <p:cNvPr id="37" name="Rectangle 36"/>
          <p:cNvSpPr/>
          <p:nvPr/>
        </p:nvSpPr>
        <p:spPr bwMode="auto">
          <a:xfrm>
            <a:off x="5322748" y="1783519"/>
            <a:ext cx="1106957" cy="3902906"/>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Drives</a:t>
            </a:r>
          </a:p>
        </p:txBody>
      </p:sp>
      <p:sp>
        <p:nvSpPr>
          <p:cNvPr id="2" name="TextBox 1"/>
          <p:cNvSpPr txBox="1"/>
          <p:nvPr/>
        </p:nvSpPr>
        <p:spPr>
          <a:xfrm>
            <a:off x="328573" y="1219866"/>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err="1" smtClean="0">
                <a:solidFill>
                  <a:schemeClr val="tx1">
                    <a:lumMod val="85000"/>
                  </a:schemeClr>
                </a:solidFill>
              </a:rPr>
              <a:t>EMail</a:t>
            </a:r>
            <a:endParaRPr lang="en-US" sz="2400" b="1" dirty="0" smtClean="0">
              <a:solidFill>
                <a:schemeClr val="tx1">
                  <a:lumMod val="85000"/>
                </a:schemeClr>
              </a:solidFill>
            </a:endParaRPr>
          </a:p>
        </p:txBody>
      </p:sp>
      <p:sp>
        <p:nvSpPr>
          <p:cNvPr id="22" name="TextBox 21"/>
          <p:cNvSpPr txBox="1"/>
          <p:nvPr/>
        </p:nvSpPr>
        <p:spPr>
          <a:xfrm>
            <a:off x="2430535"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Portals</a:t>
            </a:r>
          </a:p>
        </p:txBody>
      </p:sp>
      <p:sp>
        <p:nvSpPr>
          <p:cNvPr id="23" name="TextBox 22"/>
          <p:cNvSpPr txBox="1"/>
          <p:nvPr/>
        </p:nvSpPr>
        <p:spPr>
          <a:xfrm>
            <a:off x="4532497"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Storage</a:t>
            </a:r>
          </a:p>
        </p:txBody>
      </p:sp>
      <p:sp>
        <p:nvSpPr>
          <p:cNvPr id="29" name="TextBox 28"/>
          <p:cNvSpPr txBox="1"/>
          <p:nvPr/>
        </p:nvSpPr>
        <p:spPr>
          <a:xfrm>
            <a:off x="6634460"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Protection</a:t>
            </a:r>
          </a:p>
        </p:txBody>
      </p:sp>
    </p:spTree>
    <p:extLst>
      <p:ext uri="{BB962C8B-B14F-4D97-AF65-F5344CB8AC3E}">
        <p14:creationId xmlns:p14="http://schemas.microsoft.com/office/powerpoint/2010/main" val="409786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76325" y="1211262"/>
            <a:ext cx="3189689" cy="5460701"/>
            <a:chOff x="4781148" y="1211262"/>
            <a:chExt cx="3189689" cy="5460701"/>
          </a:xfrm>
        </p:grpSpPr>
        <p:sp>
          <p:nvSpPr>
            <p:cNvPr id="18" name="TextBox 17"/>
            <p:cNvSpPr txBox="1"/>
            <p:nvPr/>
          </p:nvSpPr>
          <p:spPr>
            <a:xfrm>
              <a:off x="4781148" y="1211262"/>
              <a:ext cx="318968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CY13H1    H2</a:t>
              </a:r>
            </a:p>
          </p:txBody>
        </p:sp>
        <p:cxnSp>
          <p:nvCxnSpPr>
            <p:cNvPr id="16" name="Straight Connector 15"/>
            <p:cNvCxnSpPr/>
            <p:nvPr/>
          </p:nvCxnSpPr>
          <p:spPr>
            <a:xfrm>
              <a:off x="6745698" y="1363662"/>
              <a:ext cx="0" cy="53083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dirty="0" smtClean="0"/>
              <a:t>RMS Topologies – Timeline of offers</a:t>
            </a:r>
            <a:endParaRPr lang="en-US" dirty="0"/>
          </a:p>
        </p:txBody>
      </p:sp>
      <p:sp>
        <p:nvSpPr>
          <p:cNvPr id="10" name="TextBox 9"/>
          <p:cNvSpPr txBox="1"/>
          <p:nvPr/>
        </p:nvSpPr>
        <p:spPr>
          <a:xfrm>
            <a:off x="8656637" y="2861743"/>
            <a:ext cx="3696886" cy="849463"/>
          </a:xfrm>
          <a:prstGeom prst="rect">
            <a:avLst/>
          </a:prstGeom>
          <a:noFill/>
        </p:spPr>
        <p:txBody>
          <a:bodyPr wrap="square" lIns="182880" tIns="146304" rIns="182880" bIns="146304" rtlCol="0">
            <a:spAutoFit/>
          </a:bodyPr>
          <a:lstStyle/>
          <a:p>
            <a:pPr>
              <a:spcAft>
                <a:spcPts val="600"/>
              </a:spcAft>
            </a:pPr>
            <a:r>
              <a:rPr lang="en-US" sz="3600" b="1" dirty="0" smtClean="0">
                <a:solidFill>
                  <a:srgbClr val="FFFF00"/>
                </a:solidFill>
                <a:latin typeface="+mj-lt"/>
              </a:rPr>
              <a:t>Cloud Accepting</a:t>
            </a:r>
            <a:endParaRPr lang="en-US" sz="3600" b="1" dirty="0">
              <a:solidFill>
                <a:srgbClr val="FFFF00"/>
              </a:solidFill>
              <a:latin typeface="+mj-lt"/>
            </a:endParaRPr>
          </a:p>
        </p:txBody>
      </p:sp>
      <p:sp>
        <p:nvSpPr>
          <p:cNvPr id="25" name="TextBox 24"/>
          <p:cNvSpPr txBox="1"/>
          <p:nvPr/>
        </p:nvSpPr>
        <p:spPr>
          <a:xfrm>
            <a:off x="8656637" y="50178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b="1" dirty="0" smtClean="0">
                <a:solidFill>
                  <a:srgbClr val="FF0000"/>
                </a:solidFill>
                <a:latin typeface="+mj-lt"/>
              </a:rPr>
              <a:t>Cloud Hesitant</a:t>
            </a:r>
            <a:endParaRPr lang="en-US" sz="3600" b="1" dirty="0">
              <a:solidFill>
                <a:srgbClr val="FF0000"/>
              </a:solidFill>
              <a:latin typeface="+mj-lt"/>
            </a:endParaRPr>
          </a:p>
        </p:txBody>
      </p:sp>
      <p:sp>
        <p:nvSpPr>
          <p:cNvPr id="26" name="TextBox 25"/>
          <p:cNvSpPr txBox="1"/>
          <p:nvPr/>
        </p:nvSpPr>
        <p:spPr>
          <a:xfrm>
            <a:off x="8656637" y="1649787"/>
            <a:ext cx="3352800" cy="1104148"/>
          </a:xfrm>
          <a:prstGeom prst="rect">
            <a:avLst/>
          </a:prstGeom>
          <a:noFill/>
        </p:spPr>
        <p:txBody>
          <a:bodyPr wrap="square" lIns="182880" tIns="146304" rIns="182880" bIns="146304" rtlCol="0">
            <a:spAutoFit/>
          </a:bodyPr>
          <a:lstStyle/>
          <a:p>
            <a:pPr>
              <a:lnSpc>
                <a:spcPct val="150000"/>
              </a:lnSpc>
              <a:spcAft>
                <a:spcPts val="600"/>
              </a:spcAft>
            </a:pPr>
            <a:r>
              <a:rPr lang="en-US" sz="4000" b="1" dirty="0" smtClean="0">
                <a:solidFill>
                  <a:srgbClr val="00B050"/>
                </a:solidFill>
                <a:latin typeface="+mj-lt"/>
              </a:rPr>
              <a:t>Cloud Ready</a:t>
            </a:r>
            <a:endParaRPr lang="en-US" sz="4000" b="1" dirty="0">
              <a:solidFill>
                <a:srgbClr val="00B050"/>
              </a:solidFill>
              <a:latin typeface="+mj-lt"/>
            </a:endParaRPr>
          </a:p>
        </p:txBody>
      </p:sp>
      <p:sp>
        <p:nvSpPr>
          <p:cNvPr id="9" name="Freeform 8"/>
          <p:cNvSpPr/>
          <p:nvPr/>
        </p:nvSpPr>
        <p:spPr bwMode="auto">
          <a:xfrm>
            <a:off x="215536" y="3573462"/>
            <a:ext cx="8698678" cy="2667001"/>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bwMode="auto">
          <a:xfrm>
            <a:off x="227414" y="6011862"/>
            <a:ext cx="8686800" cy="229335"/>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bwMode="auto">
          <a:xfrm>
            <a:off x="215536" y="2753935"/>
            <a:ext cx="3440878" cy="3486527"/>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bwMode="auto">
          <a:xfrm>
            <a:off x="3046814" y="2582862"/>
            <a:ext cx="5867400" cy="171073"/>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auto">
          <a:xfrm>
            <a:off x="1827614" y="1977513"/>
            <a:ext cx="571500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Office365 </a:t>
            </a:r>
            <a:r>
              <a:rPr lang="en-US" sz="2400" dirty="0" smtClean="0">
                <a:gradFill>
                  <a:gsLst>
                    <a:gs pos="0">
                      <a:srgbClr val="FFFFFF"/>
                    </a:gs>
                    <a:gs pos="100000">
                      <a:srgbClr val="FFFFFF"/>
                    </a:gs>
                  </a:gsLst>
                  <a:lin ang="5400000" scaled="0"/>
                </a:gradFill>
              </a:rPr>
              <a:t>with Azure </a:t>
            </a:r>
            <a:r>
              <a:rPr lang="en-US" sz="2400" dirty="0">
                <a:gradFill>
                  <a:gsLst>
                    <a:gs pos="0">
                      <a:srgbClr val="FFFFFF"/>
                    </a:gs>
                    <a:gs pos="100000">
                      <a:srgbClr val="FFFFFF"/>
                    </a:gs>
                  </a:gsLst>
                  <a:lin ang="5400000" scaled="0"/>
                </a:gradFill>
              </a:rPr>
              <a:t>AD </a:t>
            </a:r>
            <a:r>
              <a:rPr lang="en-US" sz="2400" dirty="0" smtClean="0">
                <a:gradFill>
                  <a:gsLst>
                    <a:gs pos="0">
                      <a:srgbClr val="FFFFFF"/>
                    </a:gs>
                    <a:gs pos="100000">
                      <a:srgbClr val="FFFFFF"/>
                    </a:gs>
                  </a:gsLst>
                  <a:lin ang="5400000" scaled="0"/>
                </a:gradFill>
              </a:rPr>
              <a:t>RM</a:t>
            </a:r>
          </a:p>
          <a:p>
            <a:pPr lvl="0" algn="ctr" defTabSz="932472" fontAlgn="base">
              <a:spcBef>
                <a:spcPct val="0"/>
              </a:spcBef>
              <a:spcAft>
                <a:spcPct val="0"/>
              </a:spcAft>
            </a:pPr>
            <a:r>
              <a:rPr lang="en-US" sz="1600" dirty="0" smtClean="0">
                <a:gradFill>
                  <a:gsLst>
                    <a:gs pos="0">
                      <a:srgbClr val="FFFFFF"/>
                    </a:gs>
                    <a:gs pos="100000">
                      <a:srgbClr val="FFFFFF"/>
                    </a:gs>
                  </a:gsLst>
                  <a:lin ang="5400000" scaled="0"/>
                </a:gradFill>
              </a:rPr>
              <a:t>All-in-one offer (Simplest)</a:t>
            </a:r>
            <a:endParaRPr lang="en-US" sz="1600" dirty="0">
              <a:gradFill>
                <a:gsLst>
                  <a:gs pos="0">
                    <a:srgbClr val="FFFFFF"/>
                  </a:gs>
                  <a:gs pos="100000">
                    <a:srgbClr val="FFFFFF"/>
                  </a:gs>
                </a:gsLst>
                <a:lin ang="5400000" scaled="0"/>
              </a:gradFill>
            </a:endParaRPr>
          </a:p>
        </p:txBody>
      </p:sp>
      <p:sp>
        <p:nvSpPr>
          <p:cNvPr id="20" name="Rectangle 19"/>
          <p:cNvSpPr/>
          <p:nvPr/>
        </p:nvSpPr>
        <p:spPr bwMode="auto">
          <a:xfrm>
            <a:off x="3065864" y="3770163"/>
            <a:ext cx="2920266"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Azure RMS</a:t>
            </a:r>
            <a:br>
              <a:rPr lang="en-US" sz="24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Connector (Basic)</a:t>
            </a:r>
            <a:endParaRPr lang="en-US" sz="2400" dirty="0">
              <a:gradFill>
                <a:gsLst>
                  <a:gs pos="0">
                    <a:srgbClr val="FFFFFF"/>
                  </a:gs>
                  <a:gs pos="100000">
                    <a:srgbClr val="FFFFFF"/>
                  </a:gs>
                </a:gsLst>
                <a:lin ang="5400000" scaled="0"/>
              </a:gradFill>
            </a:endParaRPr>
          </a:p>
        </p:txBody>
      </p:sp>
      <p:sp>
        <p:nvSpPr>
          <p:cNvPr id="23" name="Rectangle 22"/>
          <p:cNvSpPr/>
          <p:nvPr/>
        </p:nvSpPr>
        <p:spPr bwMode="auto">
          <a:xfrm>
            <a:off x="3656415" y="2967400"/>
            <a:ext cx="388620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Azure ADRM</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Mix of Connector with O365 Services</a:t>
            </a:r>
            <a:endParaRPr lang="en-US" sz="1600" dirty="0">
              <a:gradFill>
                <a:gsLst>
                  <a:gs pos="0">
                    <a:srgbClr val="FFFFFF"/>
                  </a:gs>
                  <a:gs pos="100000">
                    <a:srgbClr val="FFFFFF"/>
                  </a:gs>
                </a:gsLst>
                <a:lin ang="5400000" scaled="0"/>
              </a:gradFill>
            </a:endParaRPr>
          </a:p>
        </p:txBody>
      </p:sp>
      <p:sp>
        <p:nvSpPr>
          <p:cNvPr id="34" name="Freeform 33"/>
          <p:cNvSpPr/>
          <p:nvPr/>
        </p:nvSpPr>
        <p:spPr bwMode="auto">
          <a:xfrm>
            <a:off x="215536" y="5017876"/>
            <a:ext cx="8698678" cy="1222586"/>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auto">
          <a:xfrm>
            <a:off x="3085304" y="5672196"/>
            <a:ext cx="445731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Azure AD RM</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Connector (Advanced)</a:t>
            </a:r>
            <a:br>
              <a:rPr lang="en-US" sz="16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(BYOK + Realtime Logging)</a:t>
            </a:r>
            <a:endParaRPr lang="en-US" sz="1600" dirty="0">
              <a:gradFill>
                <a:gsLst>
                  <a:gs pos="0">
                    <a:srgbClr val="FFFFFF"/>
                  </a:gs>
                  <a:gs pos="100000">
                    <a:srgbClr val="FFFFFF"/>
                  </a:gs>
                </a:gsLst>
                <a:lin ang="5400000" scaled="0"/>
              </a:gradFill>
            </a:endParaRPr>
          </a:p>
        </p:txBody>
      </p:sp>
      <p:sp>
        <p:nvSpPr>
          <p:cNvPr id="35" name="Rectangle 34"/>
          <p:cNvSpPr/>
          <p:nvPr/>
        </p:nvSpPr>
        <p:spPr bwMode="auto">
          <a:xfrm>
            <a:off x="4433777" y="4813405"/>
            <a:ext cx="3108837"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Azure AD RM</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Service Co-</a:t>
            </a:r>
            <a:r>
              <a:rPr lang="en-US" sz="1600" dirty="0" err="1" smtClean="0">
                <a:gradFill>
                  <a:gsLst>
                    <a:gs pos="0">
                      <a:srgbClr val="FFFFFF"/>
                    </a:gs>
                    <a:gs pos="100000">
                      <a:srgbClr val="FFFFFF"/>
                    </a:gs>
                  </a:gsLst>
                  <a:lin ang="5400000" scaled="0"/>
                </a:gradFill>
              </a:rPr>
              <a:t>existience</a:t>
            </a:r>
            <a:endParaRPr lang="en-US" sz="1600" dirty="0">
              <a:gradFill>
                <a:gsLst>
                  <a:gs pos="0">
                    <a:srgbClr val="FFFFFF"/>
                  </a:gs>
                  <a:gs pos="100000">
                    <a:srgbClr val="FFFFFF"/>
                  </a:gs>
                </a:gsLst>
                <a:lin ang="5400000" scaled="0"/>
              </a:gradFill>
            </a:endParaRPr>
          </a:p>
        </p:txBody>
      </p:sp>
      <p:sp>
        <p:nvSpPr>
          <p:cNvPr id="14" name="Rectangle 13"/>
          <p:cNvSpPr/>
          <p:nvPr/>
        </p:nvSpPr>
        <p:spPr bwMode="auto">
          <a:xfrm>
            <a:off x="122237" y="5402262"/>
            <a:ext cx="1295400" cy="1023462"/>
          </a:xfrm>
          <a:prstGeom prst="rect">
            <a:avLst/>
          </a:prstGeom>
          <a:solidFill>
            <a:schemeClr val="bg1">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solidFill>
                  <a:schemeClr val="bg1"/>
                </a:solidFill>
              </a:rPr>
              <a:t>AD RMS</a:t>
            </a:r>
          </a:p>
        </p:txBody>
      </p:sp>
    </p:spTree>
    <p:extLst>
      <p:ext uri="{BB962C8B-B14F-4D97-AF65-F5344CB8AC3E}">
        <p14:creationId xmlns:p14="http://schemas.microsoft.com/office/powerpoint/2010/main" val="207915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control is often very… key</a:t>
            </a:r>
          </a:p>
        </p:txBody>
      </p:sp>
      <p:sp>
        <p:nvSpPr>
          <p:cNvPr id="2" name="Text Placeholder 1"/>
          <p:cNvSpPr>
            <a:spLocks noGrp="1"/>
          </p:cNvSpPr>
          <p:nvPr>
            <p:ph type="body" sz="quarter" idx="10"/>
          </p:nvPr>
        </p:nvSpPr>
        <p:spPr>
          <a:xfrm>
            <a:off x="274638" y="1212850"/>
            <a:ext cx="11887200" cy="5570756"/>
          </a:xfrm>
        </p:spPr>
        <p:txBody>
          <a:bodyPr/>
          <a:lstStyle/>
          <a:p>
            <a:r>
              <a:rPr lang="en-US" dirty="0" smtClean="0"/>
              <a:t>Thales</a:t>
            </a:r>
            <a:r>
              <a:rPr lang="en-US" dirty="0"/>
              <a:t> </a:t>
            </a:r>
            <a:r>
              <a:rPr lang="en-US" dirty="0" smtClean="0"/>
              <a:t>HSMs host your keys in locked cages</a:t>
            </a:r>
          </a:p>
          <a:p>
            <a:pPr lvl="1"/>
            <a:r>
              <a:rPr lang="en-US" dirty="0" smtClean="0"/>
              <a:t>We </a:t>
            </a:r>
            <a:r>
              <a:rPr lang="en-US" dirty="0"/>
              <a:t>can’t see </a:t>
            </a:r>
            <a:r>
              <a:rPr lang="en-US" dirty="0" smtClean="0"/>
              <a:t>your key so we can’t leak them – All BYOK keys are in the HSM with ‘no export’</a:t>
            </a:r>
            <a:br>
              <a:rPr lang="en-US" dirty="0" smtClean="0"/>
            </a:br>
            <a:endParaRPr lang="en-US" dirty="0" smtClean="0"/>
          </a:p>
          <a:p>
            <a:r>
              <a:rPr lang="en-US" dirty="0" smtClean="0"/>
              <a:t>Near-</a:t>
            </a:r>
            <a:r>
              <a:rPr lang="en-US" dirty="0" err="1" smtClean="0"/>
              <a:t>realtime</a:t>
            </a:r>
            <a:r>
              <a:rPr lang="en-US" dirty="0" smtClean="0"/>
              <a:t> logs offer views of key usage</a:t>
            </a:r>
            <a:endParaRPr lang="en-US" dirty="0"/>
          </a:p>
          <a:p>
            <a:pPr lvl="1"/>
            <a:r>
              <a:rPr lang="en-US" dirty="0" smtClean="0"/>
              <a:t>Given we can use your keys, we could abuse them. We give you near-realtime logs. Watch us.</a:t>
            </a:r>
            <a:br>
              <a:rPr lang="en-US" dirty="0" smtClean="0"/>
            </a:br>
            <a:endParaRPr lang="en-US" dirty="0" smtClean="0"/>
          </a:p>
          <a:p>
            <a:r>
              <a:rPr lang="en-US" dirty="0" smtClean="0"/>
              <a:t>Initial key ceremony is air-gapped and with quorum</a:t>
            </a:r>
          </a:p>
          <a:p>
            <a:pPr lvl="1"/>
            <a:r>
              <a:rPr lang="en-US" dirty="0" smtClean="0"/>
              <a:t>Your key is cached by our HSMs so we need to securely trans-crypt them to our HSM’s security world.</a:t>
            </a:r>
          </a:p>
          <a:p>
            <a:pPr lvl="1"/>
            <a:r>
              <a:rPr lang="en-US" dirty="0" smtClean="0"/>
              <a:t>You fly to Redmond**, trans-crypt the key, and leave with it (we keep nothing).</a:t>
            </a:r>
            <a:br>
              <a:rPr lang="en-US" dirty="0" smtClean="0"/>
            </a:br>
            <a:endParaRPr lang="en-US" dirty="0" smtClean="0"/>
          </a:p>
          <a:p>
            <a:r>
              <a:rPr lang="en-US" dirty="0" smtClean="0"/>
              <a:t>Fail-safe cache clearing via </a:t>
            </a:r>
            <a:r>
              <a:rPr lang="en-US" dirty="0"/>
              <a:t>‘Key Rejuvenation’</a:t>
            </a:r>
            <a:endParaRPr lang="en-US" dirty="0" smtClean="0"/>
          </a:p>
          <a:p>
            <a:pPr lvl="1"/>
            <a:r>
              <a:rPr lang="en-US" dirty="0" smtClean="0"/>
              <a:t>Cached keys have a 4 hours TTL. You push every 2hrs. No push = keys die = content is ‘bricked’.</a:t>
            </a:r>
            <a:br>
              <a:rPr lang="en-US" dirty="0" smtClean="0"/>
            </a:br>
            <a:endParaRPr lang="en-US" dirty="0" smtClean="0"/>
          </a:p>
        </p:txBody>
      </p:sp>
    </p:spTree>
    <p:extLst>
      <p:ext uri="{BB962C8B-B14F-4D97-AF65-F5344CB8AC3E}">
        <p14:creationId xmlns:p14="http://schemas.microsoft.com/office/powerpoint/2010/main" val="75242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HSM?</a:t>
            </a:r>
            <a:endParaRPr lang="en-US" dirty="0"/>
          </a:p>
        </p:txBody>
      </p:sp>
      <p:sp>
        <p:nvSpPr>
          <p:cNvPr id="3" name="Text Placeholder 2"/>
          <p:cNvSpPr>
            <a:spLocks noGrp="1"/>
          </p:cNvSpPr>
          <p:nvPr>
            <p:ph type="body" sz="quarter" idx="10"/>
          </p:nvPr>
        </p:nvSpPr>
        <p:spPr>
          <a:xfrm>
            <a:off x="6143626" y="952499"/>
            <a:ext cx="6115050" cy="5281446"/>
          </a:xfrm>
        </p:spPr>
        <p:txBody>
          <a:bodyPr/>
          <a:lstStyle/>
          <a:p>
            <a:pPr lvl="0" fontAlgn="ctr"/>
            <a:r>
              <a:rPr lang="en-US" sz="2400" dirty="0" smtClean="0"/>
              <a:t>An </a:t>
            </a:r>
            <a:r>
              <a:rPr lang="en-US" sz="2400" dirty="0"/>
              <a:t>HSM is a specialized hardware </a:t>
            </a:r>
            <a:r>
              <a:rPr lang="en-US" sz="2400" dirty="0" smtClean="0"/>
              <a:t>device that </a:t>
            </a:r>
            <a:r>
              <a:rPr lang="en-US" sz="2400" dirty="0"/>
              <a:t>stores and </a:t>
            </a:r>
            <a:r>
              <a:rPr lang="en-US" sz="2400" dirty="0" smtClean="0"/>
              <a:t>manages cryptographic</a:t>
            </a:r>
            <a:r>
              <a:rPr lang="en-US" sz="2400" dirty="0"/>
              <a:t> keys for services and applications.  </a:t>
            </a:r>
            <a:endParaRPr lang="en-US" sz="2400" dirty="0" smtClean="0"/>
          </a:p>
          <a:p>
            <a:pPr lvl="0" fontAlgn="ctr"/>
            <a:endParaRPr lang="en-US" sz="2400" dirty="0"/>
          </a:p>
          <a:p>
            <a:pPr lvl="0" fontAlgn="ctr"/>
            <a:r>
              <a:rPr lang="en-US" sz="2400" dirty="0" smtClean="0"/>
              <a:t>It </a:t>
            </a:r>
            <a:r>
              <a:rPr lang="en-US" sz="2400" dirty="0"/>
              <a:t>performs cryptographic operations such as encryption and digital signatures.  </a:t>
            </a:r>
            <a:endParaRPr lang="en-US" sz="2400" dirty="0" smtClean="0"/>
          </a:p>
          <a:p>
            <a:pPr lvl="0" fontAlgn="ctr"/>
            <a:r>
              <a:rPr lang="en-US" sz="2400" dirty="0" smtClean="0"/>
              <a:t>All </a:t>
            </a:r>
            <a:r>
              <a:rPr lang="en-US" sz="2400" dirty="0"/>
              <a:t>functions occur within the logical and physical </a:t>
            </a:r>
            <a:r>
              <a:rPr lang="en-US" sz="2400" dirty="0" smtClean="0"/>
              <a:t>confines </a:t>
            </a:r>
            <a:r>
              <a:rPr lang="en-US" sz="2400" dirty="0"/>
              <a:t>of a tamper resistant HSM.  </a:t>
            </a:r>
          </a:p>
          <a:p>
            <a:pPr lvl="0" fontAlgn="ctr"/>
            <a:endParaRPr lang="en-US" sz="2400" dirty="0"/>
          </a:p>
          <a:p>
            <a:pPr lvl="0" fontAlgn="ctr"/>
            <a:r>
              <a:rPr lang="en-US" sz="2400" dirty="0" smtClean="0"/>
              <a:t>The </a:t>
            </a:r>
            <a:r>
              <a:rPr lang="en-US" sz="2400" dirty="0"/>
              <a:t>components are embedded within a tamper resistant epoxy resin and keys are never exposed in the memory of any host server or anywhere outside the certified boundary of the HSM</a:t>
            </a:r>
            <a:r>
              <a:rPr lang="en-US" sz="2400" dirty="0" smtClean="0"/>
              <a:t>.</a:t>
            </a:r>
          </a:p>
        </p:txBody>
      </p:sp>
      <p:pic>
        <p:nvPicPr>
          <p:cNvPr id="8194" name="Picture 2" descr="http://www.ict-bungee.eu/content/partners/Th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406010"/>
            <a:ext cx="4133851" cy="104431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5991225" y="952500"/>
            <a:ext cx="0" cy="576262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 Placeholder 2"/>
          <p:cNvSpPr txBox="1">
            <a:spLocks/>
          </p:cNvSpPr>
          <p:nvPr/>
        </p:nvSpPr>
        <p:spPr>
          <a:xfrm>
            <a:off x="207963" y="2966406"/>
            <a:ext cx="5802311" cy="37487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mn-lt"/>
              </a:rPr>
              <a:t>Thales’s major references</a:t>
            </a:r>
          </a:p>
          <a:p>
            <a:pPr marL="342900" indent="-342900">
              <a:buFontTx/>
              <a:buChar char="-"/>
            </a:pPr>
            <a:r>
              <a:rPr lang="en-US" sz="2400" dirty="0" smtClean="0"/>
              <a:t>19 </a:t>
            </a:r>
            <a:r>
              <a:rPr lang="en-US" sz="2400" dirty="0"/>
              <a:t>of the 20 largest </a:t>
            </a:r>
            <a:r>
              <a:rPr lang="en-US" sz="2400" dirty="0" smtClean="0"/>
              <a:t>banks</a:t>
            </a:r>
          </a:p>
          <a:p>
            <a:pPr marL="342900" indent="-342900">
              <a:buFontTx/>
              <a:buChar char="-"/>
            </a:pPr>
            <a:r>
              <a:rPr lang="en-US" sz="2400" dirty="0" smtClean="0"/>
              <a:t>Over </a:t>
            </a:r>
            <a:r>
              <a:rPr lang="en-US" sz="2400" dirty="0"/>
              <a:t>3,000 </a:t>
            </a:r>
            <a:r>
              <a:rPr lang="en-US" sz="2400" dirty="0" smtClean="0"/>
              <a:t>financial institutions</a:t>
            </a:r>
          </a:p>
          <a:p>
            <a:pPr marL="342900" indent="-342900">
              <a:buFontTx/>
              <a:buChar char="-"/>
            </a:pPr>
            <a:r>
              <a:rPr lang="en-US" sz="2400" dirty="0" smtClean="0"/>
              <a:t>70</a:t>
            </a:r>
            <a:r>
              <a:rPr lang="en-US" sz="2400" dirty="0"/>
              <a:t>% of the world’s banking </a:t>
            </a:r>
            <a:r>
              <a:rPr lang="en-US" sz="2400" dirty="0" smtClean="0"/>
              <a:t>transactions</a:t>
            </a:r>
          </a:p>
          <a:p>
            <a:pPr marL="342900" indent="-342900">
              <a:buFontTx/>
              <a:buChar char="-"/>
            </a:pPr>
            <a:r>
              <a:rPr lang="en-US" sz="2400" dirty="0" smtClean="0"/>
              <a:t>3 </a:t>
            </a:r>
            <a:r>
              <a:rPr lang="en-US" sz="2400" dirty="0"/>
              <a:t>of the largest pharmaceutical </a:t>
            </a:r>
            <a:r>
              <a:rPr lang="en-US" sz="2400" dirty="0" smtClean="0"/>
              <a:t>co.</a:t>
            </a:r>
          </a:p>
          <a:p>
            <a:pPr marL="342900" indent="-342900">
              <a:buFontTx/>
              <a:buChar char="-"/>
            </a:pPr>
            <a:r>
              <a:rPr lang="en-US" sz="2400" dirty="0" smtClean="0"/>
              <a:t>4 </a:t>
            </a:r>
            <a:r>
              <a:rPr lang="en-US" sz="2400" dirty="0"/>
              <a:t>of the 5 largest petrochemical </a:t>
            </a:r>
            <a:r>
              <a:rPr lang="en-US" sz="2400" dirty="0" smtClean="0"/>
              <a:t>co.</a:t>
            </a:r>
          </a:p>
          <a:p>
            <a:pPr marL="342900" indent="-342900">
              <a:buFontTx/>
              <a:buChar char="-"/>
            </a:pPr>
            <a:r>
              <a:rPr lang="en-US" sz="2400" dirty="0" smtClean="0"/>
              <a:t>9 </a:t>
            </a:r>
            <a:r>
              <a:rPr lang="en-US" sz="2400" dirty="0"/>
              <a:t>of the 10 largest high </a:t>
            </a:r>
            <a:r>
              <a:rPr lang="en-US" sz="2400" dirty="0" smtClean="0"/>
              <a:t>tech industries</a:t>
            </a:r>
          </a:p>
          <a:p>
            <a:pPr marL="342900" indent="-342900">
              <a:buFontTx/>
              <a:buChar char="-"/>
            </a:pPr>
            <a:r>
              <a:rPr lang="en-US" sz="2400" dirty="0"/>
              <a:t>25 NATO member countries are equipped with Thales’ </a:t>
            </a:r>
            <a:r>
              <a:rPr lang="en-US" sz="2400" dirty="0" smtClean="0"/>
              <a:t>solutions</a:t>
            </a:r>
            <a:endParaRPr lang="en-US" sz="2400" dirty="0"/>
          </a:p>
        </p:txBody>
      </p:sp>
    </p:spTree>
    <p:extLst>
      <p:ext uri="{BB962C8B-B14F-4D97-AF65-F5344CB8AC3E}">
        <p14:creationId xmlns:p14="http://schemas.microsoft.com/office/powerpoint/2010/main" val="93393129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0" descr="C:\Users\danpl\AppData\Local\Microsoft\Windows\Temporary Internet Files\Content.IE5\I1Z9KAMI\MC900437024[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1135833"/>
            <a:ext cx="6251314" cy="5859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C:\Users\danpl\AppData\Local\Microsoft\Windows\Temporary Internet Files\Content.IE5\I1Z9KAMI\MC900437024[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142037" y="1135833"/>
            <a:ext cx="6294438" cy="5859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US" dirty="0" smtClean="0"/>
              <a:t>Minimal footprint: Collaboration + Reach</a:t>
            </a:r>
            <a:endParaRPr lang="en-US" dirty="0"/>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PC</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p:grpSpPr>
        <p:sp>
          <p:nvSpPr>
            <p:cNvPr id="41" name="Oval 40"/>
            <p:cNvSpPr/>
            <p:nvPr/>
          </p:nvSpPr>
          <p:spPr bwMode="auto">
            <a:xfrm>
              <a:off x="9956176"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Device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 Apps</a:t>
              </a:r>
              <a:endParaRPr lang="en-US" sz="1600" dirty="0">
                <a:gradFill>
                  <a:gsLst>
                    <a:gs pos="0">
                      <a:srgbClr val="FFFFFF"/>
                    </a:gs>
                    <a:gs pos="100000">
                      <a:srgbClr val="FFFFFF"/>
                    </a:gs>
                  </a:gsLst>
                  <a:lin ang="5400000" scaled="0"/>
                </a:gradFill>
              </a:endParaRPr>
            </a:p>
          </p:txBody>
        </p:sp>
      </p:gr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sp>
        <p:nvSpPr>
          <p:cNvPr id="48" name="Rectangle 47"/>
          <p:cNvSpPr/>
          <p:nvPr/>
        </p:nvSpPr>
        <p:spPr bwMode="auto">
          <a:xfrm>
            <a:off x="7437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p>
        </p:txBody>
      </p:sp>
      <p:pic>
        <p:nvPicPr>
          <p:cNvPr id="5123"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5913"/>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16662"/>
            <a:ext cx="526999" cy="52593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bwMode="auto">
          <a:xfrm rot="5400000">
            <a:off x="4822254" y="169300"/>
            <a:ext cx="45719" cy="3502152"/>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6" name="Group 5"/>
          <p:cNvGrpSpPr/>
          <p:nvPr/>
        </p:nvGrpSpPr>
        <p:grpSpPr>
          <a:xfrm>
            <a:off x="6294437" y="1434345"/>
            <a:ext cx="2057400" cy="914400"/>
            <a:chOff x="6294437" y="1434345"/>
            <a:chExt cx="2057400" cy="914400"/>
          </a:xfrm>
        </p:grpSpPr>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sp>
          <p:nvSpPr>
            <p:cNvPr id="33" name="Rectangle 32"/>
            <p:cNvSpPr/>
            <p:nvPr/>
          </p:nvSpPr>
          <p:spPr bwMode="auto">
            <a:xfrm>
              <a:off x="7437437" y="1434345"/>
              <a:ext cx="914400" cy="914400"/>
            </a:xfrm>
            <a:prstGeom prst="rect">
              <a:avLst/>
            </a:prstGeom>
            <a:gradFill flip="none" rotWithShape="1">
              <a:gsLst>
                <a:gs pos="100000">
                  <a:schemeClr val="accent3"/>
                </a:gs>
                <a:gs pos="13000">
                  <a:schemeClr val="accent1">
                    <a:tint val="66000"/>
                    <a:satMod val="160000"/>
                  </a:schemeClr>
                </a:gs>
                <a:gs pos="65000">
                  <a:schemeClr val="accent3"/>
                </a:gs>
              </a:gsLst>
              <a:lin ang="0" scaled="1"/>
              <a:tileRect/>
            </a:gra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KMS</a:t>
              </a:r>
            </a:p>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endParaRPr lang="en-US" sz="2000" b="1" dirty="0">
                <a:gradFill>
                  <a:gsLst>
                    <a:gs pos="0">
                      <a:srgbClr val="FFFFFF"/>
                    </a:gs>
                    <a:gs pos="100000">
                      <a:srgbClr val="FFFFFF"/>
                    </a:gs>
                  </a:gsLst>
                  <a:lin ang="5400000" scaled="0"/>
                </a:gradFill>
              </a:endParaRPr>
            </a:p>
          </p:txBody>
        </p:sp>
      </p:gr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Tree>
    <p:extLst>
      <p:ext uri="{BB962C8B-B14F-4D97-AF65-F5344CB8AC3E}">
        <p14:creationId xmlns:p14="http://schemas.microsoft.com/office/powerpoint/2010/main" val="261732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4.7269E-6 1.7257E-7 L 0.02246 -0.15531 C 0.02756 -0.18801 0.03037 -0.23683 0.03037 -0.28815 C 0.03037 -0.34673 0.02756 -0.39328 0.02246 -0.4262 L 4.7269E-6 -0.58265 " pathEditMode="relative" rAng="-5400000" ptsTypes="FffFF">
                                      <p:cBhvr>
                                        <p:cTn id="13" dur="2000" fill="hold"/>
                                        <p:tgtEl>
                                          <p:spTgt spid="49"/>
                                        </p:tgtEl>
                                        <p:attrNameLst>
                                          <p:attrName>ppt_x</p:attrName>
                                          <p:attrName>ppt_y</p:attrName>
                                        </p:attrNameLst>
                                      </p:cBhvr>
                                      <p:rCtr x="1519" y="-29133"/>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5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798510"/>
          </a:xfrm>
        </p:spPr>
        <p:txBody>
          <a:bodyPr/>
          <a:lstStyle/>
          <a:p>
            <a:r>
              <a:rPr lang="en-US" dirty="0" smtClean="0"/>
              <a:t>Azure AD RM for O365 is </a:t>
            </a:r>
            <a:r>
              <a:rPr lang="en-US" u="sng" dirty="0" smtClean="0"/>
              <a:t>easiest</a:t>
            </a:r>
            <a:r>
              <a:rPr lang="en-US" dirty="0" smtClean="0"/>
              <a:t> way to get IP</a:t>
            </a:r>
          </a:p>
          <a:p>
            <a:pPr lvl="1"/>
            <a:r>
              <a:rPr lang="en-US" dirty="0" smtClean="0"/>
              <a:t>Info </a:t>
            </a:r>
            <a:r>
              <a:rPr lang="en-US" dirty="0"/>
              <a:t>protection is most </a:t>
            </a:r>
            <a:r>
              <a:rPr lang="en-US" dirty="0" smtClean="0"/>
              <a:t>approachable if you can adopt Office 365</a:t>
            </a:r>
          </a:p>
          <a:p>
            <a:r>
              <a:rPr lang="en-US" dirty="0" smtClean="0"/>
              <a:t>AADRM Hybrid Connector is </a:t>
            </a:r>
            <a:r>
              <a:rPr lang="en-US" u="sng" dirty="0" smtClean="0"/>
              <a:t>quickest</a:t>
            </a:r>
            <a:r>
              <a:rPr lang="en-US" dirty="0" smtClean="0"/>
              <a:t> </a:t>
            </a:r>
            <a:r>
              <a:rPr lang="en-US" dirty="0"/>
              <a:t>way to get IP</a:t>
            </a:r>
          </a:p>
          <a:p>
            <a:pPr lvl="1"/>
            <a:r>
              <a:rPr lang="en-US" dirty="0" smtClean="0"/>
              <a:t>Office 2013 + the hybrid connector get you going very quickly.</a:t>
            </a:r>
            <a:endParaRPr lang="en-US" dirty="0"/>
          </a:p>
          <a:p>
            <a:r>
              <a:rPr lang="en-US" dirty="0" smtClean="0"/>
              <a:t>For the most paranoid, use the BYOK key offers</a:t>
            </a:r>
          </a:p>
          <a:p>
            <a:pPr lvl="1"/>
            <a:r>
              <a:rPr lang="en-US" dirty="0" smtClean="0"/>
              <a:t>Bring your own key + logging </a:t>
            </a:r>
            <a:r>
              <a:rPr lang="en-US" dirty="0"/>
              <a:t>+ log </a:t>
            </a:r>
            <a:r>
              <a:rPr lang="en-US" dirty="0" smtClean="0"/>
              <a:t>analysis (from partners) + </a:t>
            </a:r>
            <a:r>
              <a:rPr lang="en-US" dirty="0"/>
              <a:t>key rejuvenation </a:t>
            </a:r>
            <a:r>
              <a:rPr lang="en-US" dirty="0" smtClean="0"/>
              <a:t/>
            </a:r>
            <a:br>
              <a:rPr lang="en-US" dirty="0" smtClean="0"/>
            </a:br>
            <a:endParaRPr lang="en-US" dirty="0" smtClean="0"/>
          </a:p>
          <a:p>
            <a:r>
              <a:rPr lang="en-US" dirty="0" smtClean="0"/>
              <a:t>Generic </a:t>
            </a:r>
            <a:r>
              <a:rPr lang="en-US" dirty="0"/>
              <a:t>Protection </a:t>
            </a:r>
            <a:r>
              <a:rPr lang="en-US" dirty="0" smtClean="0"/>
              <a:t>offer creates maximum reach</a:t>
            </a:r>
            <a:endParaRPr lang="en-US" dirty="0"/>
          </a:p>
          <a:p>
            <a:pPr lvl="1"/>
            <a:r>
              <a:rPr lang="en-US" dirty="0" smtClean="0"/>
              <a:t>If your favorite RMS-enlightened app is not yet on yet on your platform, then use *.PFILE protection. It assumes a bit more trust (and there is a greater risk of data leakage) but works everywhere and is far, far better than what you do now(!).</a:t>
            </a:r>
          </a:p>
          <a:p>
            <a:pPr lvl="1"/>
            <a:r>
              <a:rPr lang="en-US" dirty="0" err="1" smtClean="0"/>
              <a:t>IPViewer</a:t>
            </a:r>
            <a:r>
              <a:rPr lang="en-US" dirty="0" smtClean="0"/>
              <a:t> and new SDKS available on 6 platforms</a:t>
            </a:r>
            <a:endParaRPr lang="en-US" dirty="0"/>
          </a:p>
        </p:txBody>
      </p:sp>
      <p:sp>
        <p:nvSpPr>
          <p:cNvPr id="3" name="Title 2"/>
          <p:cNvSpPr>
            <a:spLocks noGrp="1"/>
          </p:cNvSpPr>
          <p:nvPr>
            <p:ph type="title"/>
          </p:nvPr>
        </p:nvSpPr>
        <p:spPr/>
        <p:txBody>
          <a:bodyPr/>
          <a:lstStyle/>
          <a:p>
            <a:r>
              <a:rPr lang="en-US" dirty="0" smtClean="0"/>
              <a:t>Decisions, Decisions, Decisions</a:t>
            </a:r>
            <a:endParaRPr lang="en-US" dirty="0"/>
          </a:p>
        </p:txBody>
      </p:sp>
    </p:spTree>
    <p:extLst>
      <p:ext uri="{BB962C8B-B14F-4D97-AF65-F5344CB8AC3E}">
        <p14:creationId xmlns:p14="http://schemas.microsoft.com/office/powerpoint/2010/main" val="218870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can be a bit overwhelming…</a:t>
            </a:r>
            <a:endParaRPr lang="en-US" dirty="0"/>
          </a:p>
        </p:txBody>
      </p:sp>
      <p:sp>
        <p:nvSpPr>
          <p:cNvPr id="3" name="Text Placeholder 2"/>
          <p:cNvSpPr>
            <a:spLocks noGrp="1"/>
          </p:cNvSpPr>
          <p:nvPr>
            <p:ph type="body" sz="quarter" idx="10"/>
          </p:nvPr>
        </p:nvSpPr>
        <p:spPr>
          <a:xfrm>
            <a:off x="274638" y="1212850"/>
            <a:ext cx="11887200" cy="5570756"/>
          </a:xfrm>
        </p:spPr>
        <p:txBody>
          <a:bodyPr/>
          <a:lstStyle/>
          <a:p>
            <a:r>
              <a:rPr lang="en-US" dirty="0" smtClean="0"/>
              <a:t>It’s really simpler than it sounds but should you desire help, there are many folks in the know:</a:t>
            </a:r>
          </a:p>
          <a:p>
            <a:r>
              <a:rPr lang="en-US" dirty="0" smtClean="0"/>
              <a:t>	</a:t>
            </a:r>
            <a:r>
              <a:rPr lang="en-US" dirty="0" smtClean="0">
                <a:latin typeface="+mn-lt"/>
              </a:rPr>
              <a:t>Your Microsoft Sales Partner</a:t>
            </a:r>
          </a:p>
          <a:p>
            <a:pPr lvl="1"/>
            <a:r>
              <a:rPr lang="en-US" dirty="0" smtClean="0"/>
              <a:t>	You know where to find them + they know where to find you. </a:t>
            </a:r>
            <a:r>
              <a:rPr lang="en-US" dirty="0"/>
              <a:t>We support them directly. </a:t>
            </a:r>
            <a:endParaRPr lang="en-US" dirty="0" smtClean="0"/>
          </a:p>
          <a:p>
            <a:r>
              <a:rPr lang="en-US" dirty="0">
                <a:latin typeface="+mn-lt"/>
              </a:rPr>
              <a:t>	Microsoft Consulting Services (MCS)</a:t>
            </a:r>
          </a:p>
          <a:p>
            <a:pPr lvl="1"/>
            <a:r>
              <a:rPr lang="en-US" dirty="0" smtClean="0"/>
              <a:t>	Your sales partner can help make the connection. We support them directly. </a:t>
            </a:r>
            <a:endParaRPr lang="en-US" dirty="0"/>
          </a:p>
          <a:p>
            <a:r>
              <a:rPr lang="en-US" dirty="0" smtClean="0"/>
              <a:t>	</a:t>
            </a:r>
            <a:r>
              <a:rPr lang="en-US" dirty="0" smtClean="0">
                <a:latin typeface="+mn-lt"/>
              </a:rPr>
              <a:t>Synergy </a:t>
            </a:r>
            <a:r>
              <a:rPr lang="en-US" dirty="0">
                <a:latin typeface="+mn-lt"/>
              </a:rPr>
              <a:t>Advisors </a:t>
            </a:r>
            <a:endParaRPr lang="en-US" dirty="0" smtClean="0">
              <a:latin typeface="+mn-lt"/>
            </a:endParaRPr>
          </a:p>
          <a:p>
            <a:pPr lvl="1"/>
            <a:r>
              <a:rPr lang="en-US" dirty="0" smtClean="0"/>
              <a:t>	Cristian and his team specialize in RMS deployments these days. </a:t>
            </a:r>
            <a:br>
              <a:rPr lang="en-US" dirty="0" smtClean="0"/>
            </a:br>
            <a:r>
              <a:rPr lang="en-US" dirty="0" smtClean="0"/>
              <a:t>	Several of their folks are staffing our booth so please drop by.</a:t>
            </a:r>
            <a:br>
              <a:rPr lang="en-US" dirty="0" smtClean="0"/>
            </a:br>
            <a:endParaRPr lang="en-US" dirty="0" smtClean="0"/>
          </a:p>
          <a:p>
            <a:r>
              <a:rPr lang="en-US" dirty="0" smtClean="0"/>
              <a:t>	When all else fails, AskIPTeam@microsoft.com </a:t>
            </a:r>
          </a:p>
        </p:txBody>
      </p:sp>
    </p:spTree>
    <p:extLst>
      <p:ext uri="{BB962C8B-B14F-4D97-AF65-F5344CB8AC3E}">
        <p14:creationId xmlns:p14="http://schemas.microsoft.com/office/powerpoint/2010/main" val="8842481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Dan’s Laws of Information Protection</a:t>
            </a:r>
            <a:endParaRPr lang="en-US" dirty="0"/>
          </a:p>
        </p:txBody>
      </p:sp>
      <p:sp>
        <p:nvSpPr>
          <p:cNvPr id="3" name="Text Placeholder 2"/>
          <p:cNvSpPr>
            <a:spLocks noGrp="1"/>
          </p:cNvSpPr>
          <p:nvPr>
            <p:ph type="body" sz="quarter" idx="10"/>
          </p:nvPr>
        </p:nvSpPr>
        <p:spPr>
          <a:xfrm>
            <a:off x="274638" y="1212850"/>
            <a:ext cx="11887200" cy="5416868"/>
          </a:xfrm>
        </p:spPr>
        <p:txBody>
          <a:bodyPr/>
          <a:lstStyle/>
          <a:p>
            <a:r>
              <a:rPr lang="en-US" dirty="0" smtClean="0"/>
              <a:t>Data exists to be consumed</a:t>
            </a:r>
          </a:p>
          <a:p>
            <a:r>
              <a:rPr lang="en-US" sz="2000" dirty="0" smtClean="0">
                <a:solidFill>
                  <a:schemeClr val="tx1"/>
                </a:solidFill>
                <a:latin typeface="+mn-lt"/>
              </a:rPr>
              <a:t>Data will flow across data stores, devices, and orgs; it will flow from on-premise to the cloud and back. If data does is not let to flow, it is not being sufficiently used!</a:t>
            </a:r>
          </a:p>
          <a:p>
            <a:r>
              <a:rPr lang="en-US" dirty="0" smtClean="0"/>
              <a:t>Protection = Encryption + Policy</a:t>
            </a:r>
          </a:p>
          <a:p>
            <a:r>
              <a:rPr lang="en-US" sz="2000" dirty="0" smtClean="0">
                <a:solidFill>
                  <a:schemeClr val="tx1"/>
                </a:solidFill>
                <a:latin typeface="+mn-lt"/>
              </a:rPr>
              <a:t>Encryption alone is uninteresting and quite plentiful already. </a:t>
            </a:r>
          </a:p>
          <a:p>
            <a:r>
              <a:rPr lang="en-US" sz="2000" dirty="0" smtClean="0">
                <a:solidFill>
                  <a:schemeClr val="tx1"/>
                </a:solidFill>
                <a:latin typeface="+mn-lt"/>
              </a:rPr>
              <a:t>Policy, when associated with data, offers an extended reach not offered by the traditional perimeter.</a:t>
            </a:r>
          </a:p>
          <a:p>
            <a:r>
              <a:rPr lang="en-US" dirty="0" smtClean="0"/>
              <a:t>Protected data is consumed by more than humans</a:t>
            </a:r>
            <a:endParaRPr lang="en-US" dirty="0"/>
          </a:p>
          <a:p>
            <a:pPr lvl="0"/>
            <a:r>
              <a:rPr lang="en-US" sz="2000" dirty="0" smtClean="0">
                <a:solidFill>
                  <a:srgbClr val="FFFFFF"/>
                </a:solidFill>
                <a:latin typeface="Segoe UI"/>
              </a:rPr>
              <a:t>It </a:t>
            </a:r>
            <a:r>
              <a:rPr lang="en-US" sz="2000" dirty="0">
                <a:solidFill>
                  <a:srgbClr val="FFFFFF"/>
                </a:solidFill>
                <a:latin typeface="Segoe UI"/>
              </a:rPr>
              <a:t>should be possible for protected data to be reasoned over by ‘authorized compute nodes’.</a:t>
            </a:r>
          </a:p>
          <a:p>
            <a:r>
              <a:rPr lang="en-US" dirty="0" smtClean="0"/>
              <a:t>Protection should exist in two measurable tiers</a:t>
            </a:r>
          </a:p>
          <a:p>
            <a:r>
              <a:rPr lang="en-US" sz="2000" dirty="0" smtClean="0">
                <a:solidFill>
                  <a:schemeClr val="tx1"/>
                </a:solidFill>
                <a:latin typeface="+mn-lt"/>
              </a:rPr>
              <a:t>Encryption is dissolved before anything useful is done. This is inevitable. </a:t>
            </a:r>
          </a:p>
          <a:p>
            <a:r>
              <a:rPr lang="en-US" sz="2000" b="1" dirty="0" smtClean="0">
                <a:solidFill>
                  <a:schemeClr val="tx1"/>
                </a:solidFill>
                <a:latin typeface="+mn-lt"/>
              </a:rPr>
              <a:t>   PRE AUTHORIZATION </a:t>
            </a:r>
            <a:r>
              <a:rPr lang="en-US" sz="2000" b="1" dirty="0" smtClean="0">
                <a:solidFill>
                  <a:schemeClr val="tx1"/>
                </a:solidFill>
              </a:rPr>
              <a:t>protection</a:t>
            </a:r>
            <a:r>
              <a:rPr lang="en-US" sz="2000" dirty="0" smtClean="0">
                <a:solidFill>
                  <a:schemeClr val="tx1"/>
                </a:solidFill>
              </a:rPr>
              <a:t> </a:t>
            </a:r>
            <a:r>
              <a:rPr lang="en-US" sz="2000" dirty="0" smtClean="0">
                <a:solidFill>
                  <a:schemeClr val="tx1"/>
                </a:solidFill>
                <a:latin typeface="+mn-lt"/>
              </a:rPr>
              <a:t>must offer very robust protection against adversaries.</a:t>
            </a:r>
          </a:p>
          <a:p>
            <a:r>
              <a:rPr lang="en-US" sz="2000" b="1" dirty="0" smtClean="0">
                <a:solidFill>
                  <a:schemeClr val="tx1"/>
                </a:solidFill>
                <a:latin typeface="+mn-lt"/>
              </a:rPr>
              <a:t>   POST AUTHORIZATION</a:t>
            </a:r>
            <a:r>
              <a:rPr lang="en-US" sz="2000" dirty="0" smtClean="0">
                <a:solidFill>
                  <a:schemeClr val="tx1"/>
                </a:solidFill>
                <a:latin typeface="+mn-lt"/>
              </a:rPr>
              <a:t> protection is need be as ‘transparent’ as possible in everyday use</a:t>
            </a:r>
          </a:p>
        </p:txBody>
      </p:sp>
    </p:spTree>
    <p:extLst>
      <p:ext uri="{BB962C8B-B14F-4D97-AF65-F5344CB8AC3E}">
        <p14:creationId xmlns:p14="http://schemas.microsoft.com/office/powerpoint/2010/main" val="80398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21309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342142"/>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a:off x="459728" y="2670731"/>
            <a:ext cx="5291249" cy="369332"/>
          </a:xfrm>
          <a:prstGeom prst="rect">
            <a:avLst/>
          </a:prstGeom>
        </p:spPr>
        <p:txBody>
          <a:bodyPr wrap="square">
            <a:spAutoFit/>
          </a:bodyPr>
          <a:lstStyle/>
          <a:p>
            <a:r>
              <a:rPr lang="en-US" dirty="0" smtClean="0"/>
              <a:t>channel9.msdn.com/Series/Information-Protection</a:t>
            </a:r>
            <a:endParaRPr lang="en-US" dirty="0"/>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418205845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Protecting Information</a:t>
            </a:r>
            <a:endParaRPr lang="en-US" dirty="0"/>
          </a:p>
        </p:txBody>
      </p:sp>
      <p:sp>
        <p:nvSpPr>
          <p:cNvPr id="3" name="Text Placeholder 2"/>
          <p:cNvSpPr>
            <a:spLocks noGrp="1"/>
          </p:cNvSpPr>
          <p:nvPr>
            <p:ph type="body" sz="quarter" idx="10"/>
          </p:nvPr>
        </p:nvSpPr>
        <p:spPr>
          <a:xfrm>
            <a:off x="274638" y="1212850"/>
            <a:ext cx="11887200" cy="5509200"/>
          </a:xfrm>
        </p:spPr>
        <p:txBody>
          <a:bodyPr/>
          <a:lstStyle/>
          <a:p>
            <a:pPr lvl="0"/>
            <a:r>
              <a:rPr lang="en-US" dirty="0" smtClean="0"/>
              <a:t>Transparent Drive Encryption is good, yet not sufficient</a:t>
            </a:r>
          </a:p>
          <a:p>
            <a:pPr lvl="1"/>
            <a:r>
              <a:rPr lang="en-US" dirty="0" smtClean="0"/>
              <a:t>We’ve always wanted to protect the data, not the container… it’s just been too hard.</a:t>
            </a:r>
          </a:p>
          <a:p>
            <a:pPr lvl="1"/>
            <a:r>
              <a:rPr lang="en-US" dirty="0" smtClean="0"/>
              <a:t>e.g.: A SAP report run by an privileged user</a:t>
            </a:r>
          </a:p>
          <a:p>
            <a:pPr lvl="1"/>
            <a:r>
              <a:rPr lang="en-US" dirty="0" smtClean="0"/>
              <a:t>e.g.: SkyDrive data synced from a </a:t>
            </a:r>
            <a:r>
              <a:rPr lang="en-US" dirty="0" err="1" smtClean="0"/>
              <a:t>BitLocker’ed</a:t>
            </a:r>
            <a:r>
              <a:rPr lang="en-US" dirty="0" smtClean="0"/>
              <a:t> hard drive. </a:t>
            </a:r>
            <a:br>
              <a:rPr lang="en-US" dirty="0" smtClean="0"/>
            </a:br>
            <a:endParaRPr lang="en-US" dirty="0" smtClean="0"/>
          </a:p>
          <a:p>
            <a:r>
              <a:rPr lang="en-US" dirty="0" smtClean="0"/>
              <a:t>Data Centralization is a start, but not the end point</a:t>
            </a:r>
          </a:p>
          <a:p>
            <a:pPr lvl="1"/>
            <a:r>
              <a:rPr lang="en-US" dirty="0" smtClean="0"/>
              <a:t>Like it or not, data will move around. Central repositories are very convenient but one must accept that data will live on devices and ‘cloud drives’. </a:t>
            </a:r>
            <a:r>
              <a:rPr lang="en-US" u="sng" dirty="0" smtClean="0"/>
              <a:t>Protect (not just encrypt) data before it moves</a:t>
            </a:r>
            <a:r>
              <a:rPr lang="en-US" dirty="0" smtClean="0"/>
              <a:t>.</a:t>
            </a:r>
            <a:br>
              <a:rPr lang="en-US" dirty="0" smtClean="0"/>
            </a:br>
            <a:endParaRPr lang="en-US" dirty="0" smtClean="0"/>
          </a:p>
          <a:p>
            <a:pPr lvl="0"/>
            <a:r>
              <a:rPr lang="en-US" dirty="0" smtClean="0"/>
              <a:t>Network layer protection as a stop-gap offer</a:t>
            </a:r>
          </a:p>
          <a:p>
            <a:pPr lvl="1"/>
            <a:r>
              <a:rPr lang="en-US" dirty="0" smtClean="0"/>
              <a:t>Content Encryption Gateways are interesting as a stop-gap but have two core weaknesses: 1) They require unnatural network topologies and 2) They degrade in functionality when associated services are required to ‘reason over data’.</a:t>
            </a:r>
          </a:p>
          <a:p>
            <a:pPr lvl="1"/>
            <a:endParaRPr lang="en-US" dirty="0" smtClean="0"/>
          </a:p>
        </p:txBody>
      </p:sp>
    </p:spTree>
    <p:extLst>
      <p:ext uri="{BB962C8B-B14F-4D97-AF65-F5344CB8AC3E}">
        <p14:creationId xmlns:p14="http://schemas.microsoft.com/office/powerpoint/2010/main" val="23375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promising:</a:t>
            </a:r>
            <a:endParaRPr lang="en-US" dirty="0"/>
          </a:p>
        </p:txBody>
      </p:sp>
      <p:sp>
        <p:nvSpPr>
          <p:cNvPr id="3" name="Text Placeholder 2"/>
          <p:cNvSpPr>
            <a:spLocks noGrp="1"/>
          </p:cNvSpPr>
          <p:nvPr>
            <p:ph type="body" sz="quarter" idx="10"/>
          </p:nvPr>
        </p:nvSpPr>
        <p:spPr>
          <a:xfrm>
            <a:off x="274637" y="1212850"/>
            <a:ext cx="12039599" cy="5749266"/>
          </a:xfrm>
        </p:spPr>
        <p:txBody>
          <a:bodyPr/>
          <a:lstStyle/>
          <a:p>
            <a:r>
              <a:rPr lang="en-US" dirty="0" smtClean="0"/>
              <a:t>I can protect </a:t>
            </a:r>
            <a:r>
              <a:rPr lang="en-US" u="sng" dirty="0" smtClean="0"/>
              <a:t>any file type</a:t>
            </a:r>
          </a:p>
          <a:p>
            <a:r>
              <a:rPr lang="en-US" dirty="0"/>
              <a:t>I can consume </a:t>
            </a:r>
            <a:r>
              <a:rPr lang="en-US" dirty="0" smtClean="0"/>
              <a:t>protected files on </a:t>
            </a:r>
            <a:r>
              <a:rPr lang="en-US" u="sng" dirty="0" smtClean="0"/>
              <a:t>important devices</a:t>
            </a:r>
          </a:p>
          <a:p>
            <a:r>
              <a:rPr lang="en-US" dirty="0" smtClean="0"/>
              <a:t>I can </a:t>
            </a:r>
            <a:r>
              <a:rPr lang="en-US" u="sng" dirty="0" smtClean="0"/>
              <a:t>share with anyone</a:t>
            </a:r>
            <a:r>
              <a:rPr lang="en-US" dirty="0" smtClean="0"/>
              <a:t> and they can </a:t>
            </a:r>
            <a:r>
              <a:rPr lang="en-US" u="sng" dirty="0" smtClean="0"/>
              <a:t>sign up for free</a:t>
            </a:r>
          </a:p>
          <a:p>
            <a:r>
              <a:rPr lang="en-US" sz="2800" dirty="0" smtClean="0"/>
              <a:t>   I can share with any business user</a:t>
            </a:r>
          </a:p>
          <a:p>
            <a:r>
              <a:rPr lang="en-US" sz="2800" dirty="0" smtClean="0"/>
              <a:t>   I can share with any individual (</a:t>
            </a:r>
            <a:r>
              <a:rPr lang="en-US" sz="2800" dirty="0" err="1" smtClean="0"/>
              <a:t>LiveID</a:t>
            </a:r>
            <a:r>
              <a:rPr lang="en-US" sz="2800" dirty="0" smtClean="0"/>
              <a:t>/GMAIL ID)</a:t>
            </a:r>
          </a:p>
          <a:p>
            <a:r>
              <a:rPr lang="en-US" dirty="0" smtClean="0"/>
              <a:t>I can keep my data </a:t>
            </a:r>
            <a:r>
              <a:rPr lang="en-US" u="sng" dirty="0" smtClean="0"/>
              <a:t>on-premise</a:t>
            </a:r>
            <a:r>
              <a:rPr lang="en-US" dirty="0" smtClean="0"/>
              <a:t> (if the cloud scares me)</a:t>
            </a:r>
          </a:p>
          <a:p>
            <a:r>
              <a:rPr lang="en-US" dirty="0" smtClean="0"/>
              <a:t>I can </a:t>
            </a:r>
            <a:r>
              <a:rPr lang="en-US" u="sng" dirty="0" smtClean="0"/>
              <a:t>control</a:t>
            </a:r>
            <a:r>
              <a:rPr lang="en-US" dirty="0" smtClean="0"/>
              <a:t> my RMS ‘tenant key’ from on-premise</a:t>
            </a:r>
          </a:p>
          <a:p>
            <a:r>
              <a:rPr lang="en-US" dirty="0" smtClean="0"/>
              <a:t>I am </a:t>
            </a:r>
            <a:r>
              <a:rPr lang="en-US" u="sng" dirty="0" smtClean="0"/>
              <a:t>aware</a:t>
            </a:r>
            <a:r>
              <a:rPr lang="en-US" dirty="0" smtClean="0"/>
              <a:t> of what is going on with my protected data</a:t>
            </a:r>
          </a:p>
          <a:p>
            <a:r>
              <a:rPr lang="en-US" dirty="0" smtClean="0"/>
              <a:t>I can rely on MSFT + Partners for </a:t>
            </a:r>
            <a:r>
              <a:rPr lang="en-US" u="sng" dirty="0" smtClean="0"/>
              <a:t>complete solutions</a:t>
            </a:r>
          </a:p>
        </p:txBody>
      </p:sp>
    </p:spTree>
    <p:extLst>
      <p:ext uri="{BB962C8B-B14F-4D97-AF65-F5344CB8AC3E}">
        <p14:creationId xmlns:p14="http://schemas.microsoft.com/office/powerpoint/2010/main" val="179544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94065"/>
            <a:ext cx="12436475" cy="231093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On All Important Devices</a:t>
            </a:r>
            <a:endParaRPr lang="en-US" dirty="0"/>
          </a:p>
        </p:txBody>
      </p:sp>
      <p:sp>
        <p:nvSpPr>
          <p:cNvPr id="3" name="Text Placeholder 2"/>
          <p:cNvSpPr>
            <a:spLocks noGrp="1"/>
          </p:cNvSpPr>
          <p:nvPr>
            <p:ph type="body" sz="quarter" idx="10"/>
          </p:nvPr>
        </p:nvSpPr>
        <p:spPr>
          <a:xfrm>
            <a:off x="274638" y="1212850"/>
            <a:ext cx="11795442" cy="5318379"/>
          </a:xfrm>
        </p:spPr>
        <p:txBody>
          <a:bodyPr/>
          <a:lstStyle/>
          <a:p>
            <a:r>
              <a:rPr lang="en-US" dirty="0"/>
              <a:t>SDKs ‘everywhere’ support enlightened applications</a:t>
            </a:r>
          </a:p>
          <a:p>
            <a:pPr lvl="1"/>
            <a:r>
              <a:rPr lang="en-US" sz="2400" b="1" dirty="0" err="1" smtClean="0"/>
              <a:t>WinClassic</a:t>
            </a:r>
            <a:r>
              <a:rPr lang="en-US" sz="2400" b="1" dirty="0" smtClean="0"/>
              <a:t>, iOS, Android, WinRT, WinPhone, Mac </a:t>
            </a:r>
            <a:r>
              <a:rPr lang="en-US" sz="2400" dirty="0" smtClean="0"/>
              <a:t>and </a:t>
            </a:r>
            <a:r>
              <a:rPr lang="en-US" sz="2400" b="1" dirty="0" smtClean="0"/>
              <a:t>REST services</a:t>
            </a:r>
            <a:r>
              <a:rPr lang="en-US" sz="2400" dirty="0" smtClean="0"/>
              <a:t/>
            </a:r>
            <a:br>
              <a:rPr lang="en-US" sz="2400" dirty="0" smtClean="0"/>
            </a:br>
            <a:endParaRPr lang="en-US" sz="2400" dirty="0" smtClean="0"/>
          </a:p>
          <a:p>
            <a:pPr lvl="1"/>
            <a:endParaRPr lang="en-US" sz="2400" dirty="0" smtClean="0"/>
          </a:p>
          <a:p>
            <a:pPr lvl="1"/>
            <a:endParaRPr lang="en-US" sz="2400" dirty="0"/>
          </a:p>
          <a:p>
            <a:pPr lvl="1"/>
            <a:endParaRPr lang="en-US" sz="2400" dirty="0" smtClean="0"/>
          </a:p>
          <a:p>
            <a:pPr lvl="1"/>
            <a:endParaRPr lang="en-US" sz="2400" dirty="0"/>
          </a:p>
          <a:p>
            <a:pPr lvl="1"/>
            <a:endParaRPr lang="en-US" sz="2400" b="1" dirty="0"/>
          </a:p>
          <a:p>
            <a:pPr lvl="1"/>
            <a:r>
              <a:rPr lang="en-US" sz="2400" dirty="0" smtClean="0"/>
              <a:t/>
            </a:r>
            <a:br>
              <a:rPr lang="en-US" sz="2400" dirty="0" smtClean="0"/>
            </a:br>
            <a:r>
              <a:rPr lang="en-US" sz="2400" dirty="0" smtClean="0"/>
              <a:t>Enlightened applications such as Office, </a:t>
            </a:r>
            <a:r>
              <a:rPr lang="en-US" sz="2400" dirty="0" err="1" smtClean="0"/>
              <a:t>Foxit</a:t>
            </a:r>
            <a:r>
              <a:rPr lang="en-US" sz="2400" dirty="0" smtClean="0"/>
              <a:t> PDF reader, and our own viewer use these same SDKs.</a:t>
            </a:r>
            <a:br>
              <a:rPr lang="en-US" sz="2400" dirty="0" smtClean="0"/>
            </a:br>
            <a:endParaRPr lang="en-US" sz="2400" dirty="0" smtClean="0"/>
          </a:p>
          <a:p>
            <a:pPr lvl="1"/>
            <a:r>
              <a:rPr lang="en-US" sz="2400" b="1" dirty="0" smtClean="0"/>
              <a:t>It is critically important to note that these SDKs only work with Azure AD RMS</a:t>
            </a:r>
          </a:p>
        </p:txBody>
      </p:sp>
      <p:grpSp>
        <p:nvGrpSpPr>
          <p:cNvPr id="9" name="Group 8"/>
          <p:cNvGrpSpPr/>
          <p:nvPr/>
        </p:nvGrpSpPr>
        <p:grpSpPr>
          <a:xfrm>
            <a:off x="4451590" y="2489885"/>
            <a:ext cx="3098875" cy="2100530"/>
            <a:chOff x="4668800" y="2489885"/>
            <a:chExt cx="3098875" cy="210053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800" y="2489885"/>
              <a:ext cx="3098875" cy="10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75" t="10788" r="8686" b="8714"/>
            <a:stretch/>
          </p:blipFill>
          <p:spPr bwMode="auto">
            <a:xfrm>
              <a:off x="4702419" y="3576385"/>
              <a:ext cx="3031637" cy="10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627841" y="2525642"/>
            <a:ext cx="3090763" cy="2099574"/>
            <a:chOff x="1524081" y="2489885"/>
            <a:chExt cx="3090763" cy="2099574"/>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81" y="2489885"/>
              <a:ext cx="3090763" cy="10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fotocapsule.com/slideshowpro/available-on-the-apple-store-logo-i1.jpg"/>
            <p:cNvPicPr>
              <a:picLocks noChangeAspect="1" noChangeArrowheads="1"/>
            </p:cNvPicPr>
            <p:nvPr/>
          </p:nvPicPr>
          <p:blipFill rotWithShape="1">
            <a:blip r:embed="rId5">
              <a:extLst>
                <a:ext uri="{28A0092B-C50C-407E-A947-70E740481C1C}">
                  <a14:useLocalDpi xmlns:a14="http://schemas.microsoft.com/office/drawing/2010/main" val="0"/>
                </a:ext>
              </a:extLst>
            </a:blip>
            <a:srcRect l="18992" t="21075" r="18992" b="21075"/>
            <a:stretch/>
          </p:blipFill>
          <p:spPr bwMode="auto">
            <a:xfrm>
              <a:off x="1574808" y="3575429"/>
              <a:ext cx="2989309" cy="10140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8063652" y="2655973"/>
            <a:ext cx="3490014" cy="1934442"/>
            <a:chOff x="8159784" y="2655973"/>
            <a:chExt cx="3490014" cy="1934442"/>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2165" y="3575429"/>
              <a:ext cx="2985252" cy="101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9784" y="2655973"/>
              <a:ext cx="3490014" cy="68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539256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of any file type, on all Devices</a:t>
            </a:r>
            <a:endParaRPr lang="en-US" dirty="0"/>
          </a:p>
        </p:txBody>
      </p:sp>
      <p:sp>
        <p:nvSpPr>
          <p:cNvPr id="3" name="Text Placeholder 2"/>
          <p:cNvSpPr>
            <a:spLocks noGrp="1"/>
          </p:cNvSpPr>
          <p:nvPr>
            <p:ph type="body" sz="quarter" idx="10"/>
          </p:nvPr>
        </p:nvSpPr>
        <p:spPr>
          <a:xfrm>
            <a:off x="274638" y="1212850"/>
            <a:ext cx="11887200" cy="5355312"/>
          </a:xfrm>
        </p:spPr>
        <p:txBody>
          <a:bodyPr/>
          <a:lstStyle/>
          <a:p>
            <a:r>
              <a:rPr lang="en-US" dirty="0" smtClean="0"/>
              <a:t>Text and images get special treatment </a:t>
            </a:r>
            <a:r>
              <a:rPr lang="en-US" dirty="0" smtClean="0">
                <a:sym typeface="Wingdings" pitchFamily="2" charset="2"/>
              </a:rPr>
              <a:t> </a:t>
            </a:r>
            <a:r>
              <a:rPr lang="en-US" dirty="0" err="1" smtClean="0">
                <a:sym typeface="Wingdings" pitchFamily="2" charset="2"/>
              </a:rPr>
              <a:t>name</a:t>
            </a:r>
            <a:r>
              <a:rPr lang="en-US" dirty="0" err="1" smtClean="0"/>
              <a:t>.Pxxx</a:t>
            </a:r>
            <a:endParaRPr lang="en-US" dirty="0" smtClean="0"/>
          </a:p>
          <a:p>
            <a:pPr lvl="1"/>
            <a:r>
              <a:rPr lang="en-US" dirty="0" smtClean="0"/>
              <a:t>TXT becomes PTXT, XML becomes PXML.</a:t>
            </a:r>
          </a:p>
          <a:p>
            <a:pPr lvl="1"/>
            <a:r>
              <a:rPr lang="en-US" dirty="0" smtClean="0"/>
              <a:t>JPG becomes PJPG, PNG becomes PPNG… same for JPEG, TIFF, BMP, GIF</a:t>
            </a:r>
            <a:r>
              <a:rPr lang="en-US" dirty="0"/>
              <a:t/>
            </a:r>
            <a:br>
              <a:rPr lang="en-US" dirty="0"/>
            </a:br>
            <a:endParaRPr lang="en-US" dirty="0" smtClean="0"/>
          </a:p>
          <a:p>
            <a:r>
              <a:rPr lang="en-US" dirty="0" smtClean="0"/>
              <a:t>Others ‘wrapped’ with protection </a:t>
            </a:r>
            <a:r>
              <a:rPr lang="en-US" dirty="0" smtClean="0">
                <a:sym typeface="Wingdings" pitchFamily="2" charset="2"/>
              </a:rPr>
              <a:t> </a:t>
            </a:r>
            <a:r>
              <a:rPr lang="en-US" dirty="0" err="1" smtClean="0"/>
              <a:t>name.ext.PFILE</a:t>
            </a:r>
            <a:endParaRPr lang="en-US" dirty="0" smtClean="0"/>
          </a:p>
          <a:p>
            <a:pPr lvl="1"/>
            <a:r>
              <a:rPr lang="en-US" dirty="0" smtClean="0"/>
              <a:t>File are ‘wrapped’ with the export right set. We unwrap and launch. Think WinZip™ with RMS.</a:t>
            </a:r>
          </a:p>
          <a:p>
            <a:pPr lvl="1"/>
            <a:r>
              <a:rPr lang="en-US" dirty="0" smtClean="0"/>
              <a:t>This approach maximizes compatibly given existing application can open the file. </a:t>
            </a:r>
          </a:p>
          <a:p>
            <a:pPr lvl="1"/>
            <a:r>
              <a:rPr lang="en-US" dirty="0" smtClean="0"/>
              <a:t>When the system uses </a:t>
            </a:r>
            <a:r>
              <a:rPr lang="en-US" dirty="0" err="1" smtClean="0"/>
              <a:t>Pxxx</a:t>
            </a:r>
            <a:r>
              <a:rPr lang="en-US" dirty="0" smtClean="0"/>
              <a:t> or PFILE or protect natively is configurable by the ITPro. e.g.: TXT.PFILE</a:t>
            </a:r>
            <a:br>
              <a:rPr lang="en-US" dirty="0" smtClean="0"/>
            </a:br>
            <a:endParaRPr lang="en-US" dirty="0" smtClean="0"/>
          </a:p>
          <a:p>
            <a:r>
              <a:rPr lang="en-US" dirty="0" smtClean="0"/>
              <a:t>We offer a free viewer on all 6 platforms!</a:t>
            </a:r>
          </a:p>
          <a:p>
            <a:pPr lvl="1"/>
            <a:r>
              <a:rPr lang="en-US" dirty="0" smtClean="0"/>
              <a:t>It will enforce viewing of all the </a:t>
            </a:r>
            <a:r>
              <a:rPr lang="en-US" dirty="0" err="1" smtClean="0"/>
              <a:t>Pxxx</a:t>
            </a:r>
            <a:r>
              <a:rPr lang="en-US" dirty="0" smtClean="0"/>
              <a:t> files and launch all </a:t>
            </a:r>
            <a:r>
              <a:rPr lang="en-US" dirty="0" err="1" smtClean="0"/>
              <a:t>xxx.PFILEs</a:t>
            </a:r>
            <a:r>
              <a:rPr lang="en-US" dirty="0" smtClean="0"/>
              <a:t> after authentication</a:t>
            </a:r>
          </a:p>
          <a:p>
            <a:pPr lvl="1"/>
            <a:r>
              <a:rPr lang="en-US" dirty="0" smtClean="0"/>
              <a:t>It </a:t>
            </a:r>
            <a:r>
              <a:rPr lang="en-US" u="sng" dirty="0" smtClean="0"/>
              <a:t>may</a:t>
            </a:r>
            <a:r>
              <a:rPr lang="en-US" dirty="0" smtClean="0"/>
              <a:t> offer </a:t>
            </a:r>
            <a:r>
              <a:rPr lang="en-US" dirty="0"/>
              <a:t>viewing of </a:t>
            </a:r>
            <a:r>
              <a:rPr lang="en-US" dirty="0" smtClean="0"/>
              <a:t>email messages (Outlook’s </a:t>
            </a:r>
            <a:r>
              <a:rPr lang="en-US" dirty="0" err="1" smtClean="0"/>
              <a:t>rpmsg</a:t>
            </a:r>
            <a:r>
              <a:rPr lang="en-US" dirty="0" smtClean="0"/>
              <a:t> message format</a:t>
            </a:r>
            <a:r>
              <a:rPr lang="en-US" dirty="0"/>
              <a:t>) – in POC </a:t>
            </a:r>
            <a:r>
              <a:rPr lang="en-US" dirty="0" smtClean="0"/>
              <a:t>stages</a:t>
            </a:r>
          </a:p>
          <a:p>
            <a:pPr lvl="1"/>
            <a:r>
              <a:rPr lang="en-US" dirty="0" smtClean="0"/>
              <a:t>It </a:t>
            </a:r>
            <a:r>
              <a:rPr lang="en-US" u="sng" dirty="0"/>
              <a:t>may</a:t>
            </a:r>
            <a:r>
              <a:rPr lang="en-US" dirty="0"/>
              <a:t> offer </a:t>
            </a:r>
            <a:r>
              <a:rPr lang="en-US" dirty="0" smtClean="0"/>
              <a:t>viewing of Office files on devices that offer in-built Office viewers – in POC stages</a:t>
            </a:r>
          </a:p>
        </p:txBody>
      </p:sp>
    </p:spTree>
    <p:extLst>
      <p:ext uri="{BB962C8B-B14F-4D97-AF65-F5344CB8AC3E}">
        <p14:creationId xmlns:p14="http://schemas.microsoft.com/office/powerpoint/2010/main" val="1155103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10.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11.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2.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3.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4.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5.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6.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7.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8.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9.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7514</TotalTime>
  <Words>3012</Words>
  <Application>Microsoft Office PowerPoint</Application>
  <PresentationFormat>Custom</PresentationFormat>
  <Paragraphs>372</Paragraphs>
  <Slides>54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Calibri</vt:lpstr>
      <vt:lpstr>Consolas</vt:lpstr>
      <vt:lpstr>Gotham Book</vt:lpstr>
      <vt:lpstr>Segoe</vt:lpstr>
      <vt:lpstr>Segoe UI</vt:lpstr>
      <vt:lpstr>Segoe UI Light</vt:lpstr>
      <vt:lpstr>Wingdings</vt:lpstr>
      <vt:lpstr>TechEd_2013_Template_16x9</vt:lpstr>
      <vt:lpstr>Office Theme</vt:lpstr>
      <vt:lpstr>PowerPoint Presentation</vt:lpstr>
      <vt:lpstr>Information Protection in 2013:  Hybrid RMS, Generic Protection, and iOS/Android/WinRT Support</vt:lpstr>
      <vt:lpstr>Industry trends</vt:lpstr>
      <vt:lpstr>Information Protection Market Realities</vt:lpstr>
      <vt:lpstr>Dan’s Laws of Information Protection</vt:lpstr>
      <vt:lpstr>Approaches to Protecting Information</vt:lpstr>
      <vt:lpstr>We are promising:</vt:lpstr>
      <vt:lpstr>On All Important Devices</vt:lpstr>
      <vt:lpstr>Protection of any file type, on all Devices</vt:lpstr>
      <vt:lpstr>Demo:   Protecting any file</vt:lpstr>
      <vt:lpstr>PowerPoint Presentation</vt:lpstr>
      <vt:lpstr>Demo:   Protected PDF files</vt:lpstr>
      <vt:lpstr>PowerPoint Presentation</vt:lpstr>
      <vt:lpstr>PowerPoint Presentation</vt:lpstr>
      <vt:lpstr>PowerPoint Presentation</vt:lpstr>
      <vt:lpstr>PowerPoint Presentation</vt:lpstr>
      <vt:lpstr>PowerPoint Presentation</vt:lpstr>
      <vt:lpstr>Demo:   Protected Text and Images</vt:lpstr>
      <vt:lpstr>PowerPoint Presentation</vt:lpstr>
      <vt:lpstr>PowerPoint Presentation</vt:lpstr>
      <vt:lpstr>PowerPoint Presentation</vt:lpstr>
      <vt:lpstr>PowerPoint Presentation</vt:lpstr>
      <vt:lpstr>Demo:   User Classification</vt:lpstr>
      <vt:lpstr>Classification</vt:lpstr>
      <vt:lpstr>Classification</vt:lpstr>
      <vt:lpstr>Classification</vt:lpstr>
      <vt:lpstr>Classification JSON Web Service Feed</vt:lpstr>
      <vt:lpstr>Automated Classification    WS Work Folders &amp; DAC</vt:lpstr>
      <vt:lpstr>Try it yourself!</vt:lpstr>
      <vt:lpstr>Internal Sharing of Sensitive Data</vt:lpstr>
      <vt:lpstr>SDKs for Enlightened App and Services</vt:lpstr>
      <vt:lpstr>Demo:   Hardened Desktops</vt:lpstr>
      <vt:lpstr>PowerPoint Presentation</vt:lpstr>
      <vt:lpstr>Demo:   Protected SAP Reporting</vt:lpstr>
      <vt:lpstr>Secude offering SAP data protection</vt:lpstr>
      <vt:lpstr>Sharing with Anyone: B2B and B2I</vt:lpstr>
      <vt:lpstr>Seamless, Secure B2B Collaboration</vt:lpstr>
      <vt:lpstr>Sharing with anyone – User Experience</vt:lpstr>
      <vt:lpstr>PowerPoint Presentation</vt:lpstr>
      <vt:lpstr>PowerPoint Presentation</vt:lpstr>
      <vt:lpstr>PowerPoint Presentation</vt:lpstr>
      <vt:lpstr>Implementing RMS</vt:lpstr>
      <vt:lpstr>Modern RMS and your Organization</vt:lpstr>
      <vt:lpstr>RMS Topologies – Timeline of offers</vt:lpstr>
      <vt:lpstr>Key control is often very… key</vt:lpstr>
      <vt:lpstr>What is an HSM?</vt:lpstr>
      <vt:lpstr>Minimal footprint: Collaboration + Reach</vt:lpstr>
      <vt:lpstr>Decisions, Decisions, Decisions</vt:lpstr>
      <vt:lpstr>This can be a bit overwhelming…</vt:lpstr>
      <vt:lpstr>Windows 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WCA-B322: Information Protection in 2013: Hybrid RMS, Generic Protection, and iOS/Android/WinRT Support</dc:title>
  <dc:subject>TechEd 2013</dc:subject>
  <dc:creator>Dan Plastina</dc:creator>
  <cp:keywords>TechEd 2013</cp:keywords>
  <dc:description>Template by: Jordan Cayabyab, Artitudes Design, Inc.
Formatting by: Kate Kuzel, Silver Fox Productions, Inc.
Audience Type: Internal/External</dc:description>
  <cp:lastModifiedBy>Theo Theodosiou</cp:lastModifiedBy>
  <cp:revision>435</cp:revision>
  <dcterms:created xsi:type="dcterms:W3CDTF">2013-04-23T17:53:56Z</dcterms:created>
  <dcterms:modified xsi:type="dcterms:W3CDTF">2013-09-17T11:08:28Z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